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7" r:id="rId2"/>
    <p:sldMasterId id="2147483662" r:id="rId3"/>
    <p:sldMasterId id="2147483696" r:id="rId4"/>
    <p:sldMasterId id="2147483708" r:id="rId5"/>
    <p:sldMasterId id="2147483720" r:id="rId6"/>
    <p:sldMasterId id="2147483732" r:id="rId7"/>
    <p:sldMasterId id="2147483744" r:id="rId8"/>
  </p:sldMasterIdLst>
  <p:notesMasterIdLst>
    <p:notesMasterId r:id="rId53"/>
  </p:notesMasterIdLst>
  <p:handoutMasterIdLst>
    <p:handoutMasterId r:id="rId54"/>
  </p:handoutMasterIdLst>
  <p:sldIdLst>
    <p:sldId id="268" r:id="rId9"/>
    <p:sldId id="539" r:id="rId10"/>
    <p:sldId id="574" r:id="rId11"/>
    <p:sldId id="542" r:id="rId12"/>
    <p:sldId id="543" r:id="rId13"/>
    <p:sldId id="544" r:id="rId14"/>
    <p:sldId id="545" r:id="rId15"/>
    <p:sldId id="546" r:id="rId16"/>
    <p:sldId id="575" r:id="rId17"/>
    <p:sldId id="548" r:id="rId18"/>
    <p:sldId id="549" r:id="rId19"/>
    <p:sldId id="550" r:id="rId20"/>
    <p:sldId id="551" r:id="rId21"/>
    <p:sldId id="552" r:id="rId22"/>
    <p:sldId id="576" r:id="rId23"/>
    <p:sldId id="577" r:id="rId24"/>
    <p:sldId id="556" r:id="rId25"/>
    <p:sldId id="557" r:id="rId26"/>
    <p:sldId id="558" r:id="rId27"/>
    <p:sldId id="559" r:id="rId28"/>
    <p:sldId id="560" r:id="rId29"/>
    <p:sldId id="528" r:id="rId30"/>
    <p:sldId id="503" r:id="rId31"/>
    <p:sldId id="529" r:id="rId32"/>
    <p:sldId id="504" r:id="rId33"/>
    <p:sldId id="505" r:id="rId34"/>
    <p:sldId id="506" r:id="rId35"/>
    <p:sldId id="507" r:id="rId36"/>
    <p:sldId id="508" r:id="rId37"/>
    <p:sldId id="509" r:id="rId38"/>
    <p:sldId id="510" r:id="rId39"/>
    <p:sldId id="511" r:id="rId40"/>
    <p:sldId id="533" r:id="rId41"/>
    <p:sldId id="534" r:id="rId42"/>
    <p:sldId id="535" r:id="rId43"/>
    <p:sldId id="536" r:id="rId44"/>
    <p:sldId id="512" r:id="rId45"/>
    <p:sldId id="513" r:id="rId46"/>
    <p:sldId id="531" r:id="rId47"/>
    <p:sldId id="495" r:id="rId48"/>
    <p:sldId id="578" r:id="rId49"/>
    <p:sldId id="579" r:id="rId50"/>
    <p:sldId id="580" r:id="rId51"/>
    <p:sldId id="274"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C55"/>
    <a:srgbClr val="FBFFD5"/>
    <a:srgbClr val="FFF8D5"/>
    <a:srgbClr val="FFF3B3"/>
    <a:srgbClr val="FFF9CD"/>
    <a:srgbClr val="FFF7BD"/>
    <a:srgbClr val="8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120" d="100"/>
          <a:sy n="120" d="100"/>
        </p:scale>
        <p:origin x="13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57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duda-nyczak\Documents\CELADE\NTA\Presentaci&#243;n%20actualizada\Datos%20actualizado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4_El%20Salvador_Honduras_ASP-NTA\Presentaciones\Ultimas\nta.lac.profiles_8%20countri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4_El%20Salvador_Honduras_ASP-NTA\Presentaciones\Ultimas\nta.lac.profiles_8%20countri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4_El%20Salvador_Honduras_ASP-NTA\Presentaciones\Ultimas\nta.lac.profiles_8%20countri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4_El%20Salvador_Honduras_ASP-NTA\Presentaciones\Ultimas\nta.lac.profiles_8%20count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04424844416E-2"/>
          <c:y val="5.5578583765112273E-2"/>
          <c:w val="0.88520797974458143"/>
          <c:h val="0.83922891762881968"/>
        </c:manualLayout>
      </c:layout>
      <c:lineChart>
        <c:grouping val="standard"/>
        <c:varyColors val="0"/>
        <c:ser>
          <c:idx val="0"/>
          <c:order val="0"/>
          <c:tx>
            <c:strRef>
              <c:f>Sheet2!$A$4</c:f>
              <c:strCache>
                <c:ptCount val="1"/>
                <c:pt idx="0">
                  <c:v>0-19</c:v>
                </c:pt>
              </c:strCache>
            </c:strRef>
          </c:tx>
          <c:spPr>
            <a:ln w="31750" cap="rnd">
              <a:solidFill>
                <a:srgbClr val="00B050"/>
              </a:solidFill>
              <a:round/>
            </a:ln>
            <a:effectLst/>
          </c:spPr>
          <c:marker>
            <c:symbol val="none"/>
          </c:marker>
          <c:cat>
            <c:numRef>
              <c:f>Sheet2!$B$3:$DR$3</c:f>
              <c:numCache>
                <c:formatCode>General</c:formatCode>
                <c:ptCount val="12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numCache>
            </c:numRef>
          </c:cat>
          <c:val>
            <c:numRef>
              <c:f>Sheet2!$B$4:$DR$4</c:f>
              <c:numCache>
                <c:formatCode>0</c:formatCode>
                <c:ptCount val="121"/>
                <c:pt idx="0">
                  <c:v>81.652273775667425</c:v>
                </c:pt>
                <c:pt idx="1">
                  <c:v>84.141119550399992</c:v>
                </c:pt>
                <c:pt idx="2">
                  <c:v>86.7469223696</c:v>
                </c:pt>
                <c:pt idx="3">
                  <c:v>89.466982409600007</c:v>
                </c:pt>
                <c:pt idx="4">
                  <c:v>92.280849662399973</c:v>
                </c:pt>
                <c:pt idx="5">
                  <c:v>95.187082119999999</c:v>
                </c:pt>
                <c:pt idx="6">
                  <c:v>98.171879454399999</c:v>
                </c:pt>
                <c:pt idx="7">
                  <c:v>101.23923533759999</c:v>
                </c:pt>
                <c:pt idx="8">
                  <c:v>104.40235576160002</c:v>
                </c:pt>
                <c:pt idx="9">
                  <c:v>107.68596871840002</c:v>
                </c:pt>
                <c:pt idx="10">
                  <c:v>111.1021042</c:v>
                </c:pt>
                <c:pt idx="11">
                  <c:v>114.65328175232001</c:v>
                </c:pt>
                <c:pt idx="12">
                  <c:v>118.29355604736</c:v>
                </c:pt>
                <c:pt idx="13">
                  <c:v>122.00300126624002</c:v>
                </c:pt>
                <c:pt idx="14">
                  <c:v>125.76294259008</c:v>
                </c:pt>
                <c:pt idx="15">
                  <c:v>129.5430212</c:v>
                </c:pt>
                <c:pt idx="16">
                  <c:v>133.32860784159996</c:v>
                </c:pt>
                <c:pt idx="17">
                  <c:v>137.10490006079999</c:v>
                </c:pt>
                <c:pt idx="18">
                  <c:v>140.84257473919999</c:v>
                </c:pt>
                <c:pt idx="19">
                  <c:v>144.51113175839998</c:v>
                </c:pt>
                <c:pt idx="20">
                  <c:v>148.12159800000001</c:v>
                </c:pt>
                <c:pt idx="21">
                  <c:v>151.58989123520001</c:v>
                </c:pt>
                <c:pt idx="22">
                  <c:v>155.02233020959997</c:v>
                </c:pt>
                <c:pt idx="23">
                  <c:v>158.40711476639999</c:v>
                </c:pt>
                <c:pt idx="24">
                  <c:v>161.7353577488</c:v>
                </c:pt>
                <c:pt idx="25">
                  <c:v>164.98313300000001</c:v>
                </c:pt>
                <c:pt idx="26">
                  <c:v>168.17423883999999</c:v>
                </c:pt>
                <c:pt idx="27">
                  <c:v>171.33602703999995</c:v>
                </c:pt>
                <c:pt idx="28">
                  <c:v>174.44953711999997</c:v>
                </c:pt>
                <c:pt idx="29">
                  <c:v>177.49629859999996</c:v>
                </c:pt>
                <c:pt idx="30">
                  <c:v>180.45786799999999</c:v>
                </c:pt>
                <c:pt idx="31">
                  <c:v>183.31938284</c:v>
                </c:pt>
                <c:pt idx="32">
                  <c:v>186.10563143999997</c:v>
                </c:pt>
                <c:pt idx="33">
                  <c:v>188.82152052000001</c:v>
                </c:pt>
                <c:pt idx="34">
                  <c:v>191.45861680000002</c:v>
                </c:pt>
                <c:pt idx="35">
                  <c:v>194.015917</c:v>
                </c:pt>
                <c:pt idx="36">
                  <c:v>196.48635068799999</c:v>
                </c:pt>
                <c:pt idx="37">
                  <c:v>198.827531384</c:v>
                </c:pt>
                <c:pt idx="38">
                  <c:v>201.01196473600001</c:v>
                </c:pt>
                <c:pt idx="39">
                  <c:v>203.01206239200002</c:v>
                </c:pt>
                <c:pt idx="40">
                  <c:v>204.798869</c:v>
                </c:pt>
                <c:pt idx="41">
                  <c:v>206.35227864800001</c:v>
                </c:pt>
                <c:pt idx="42">
                  <c:v>207.83120390399998</c:v>
                </c:pt>
                <c:pt idx="43">
                  <c:v>209.22114013600003</c:v>
                </c:pt>
                <c:pt idx="44">
                  <c:v>210.52111771200003</c:v>
                </c:pt>
                <c:pt idx="45">
                  <c:v>211.72968</c:v>
                </c:pt>
                <c:pt idx="46">
                  <c:v>212.84234511199998</c:v>
                </c:pt>
                <c:pt idx="47">
                  <c:v>213.81893513599999</c:v>
                </c:pt>
                <c:pt idx="48">
                  <c:v>214.65867590400001</c:v>
                </c:pt>
                <c:pt idx="49">
                  <c:v>215.364776248</c:v>
                </c:pt>
                <c:pt idx="50">
                  <c:v>215.939921</c:v>
                </c:pt>
                <c:pt idx="51">
                  <c:v>216.37312603199999</c:v>
                </c:pt>
                <c:pt idx="52">
                  <c:v>216.664022456</c:v>
                </c:pt>
                <c:pt idx="53">
                  <c:v>216.82874146399999</c:v>
                </c:pt>
                <c:pt idx="54">
                  <c:v>216.890711248</c:v>
                </c:pt>
                <c:pt idx="55">
                  <c:v>216.87475499999999</c:v>
                </c:pt>
                <c:pt idx="56">
                  <c:v>216.79088652800002</c:v>
                </c:pt>
                <c:pt idx="57">
                  <c:v>216.70240370399998</c:v>
                </c:pt>
                <c:pt idx="58">
                  <c:v>216.60986881599999</c:v>
                </c:pt>
                <c:pt idx="59">
                  <c:v>216.51918315200001</c:v>
                </c:pt>
                <c:pt idx="60">
                  <c:v>216.437262</c:v>
                </c:pt>
                <c:pt idx="61">
                  <c:v>216.37360063999998</c:v>
                </c:pt>
                <c:pt idx="62">
                  <c:v>216.16302188</c:v>
                </c:pt>
                <c:pt idx="63">
                  <c:v>215.82589180000002</c:v>
                </c:pt>
                <c:pt idx="64">
                  <c:v>215.37863647999998</c:v>
                </c:pt>
                <c:pt idx="65">
                  <c:v>214.838112</c:v>
                </c:pt>
                <c:pt idx="66">
                  <c:v>214.205372248</c:v>
                </c:pt>
                <c:pt idx="67">
                  <c:v>213.49204250399995</c:v>
                </c:pt>
                <c:pt idx="68">
                  <c:v>212.708099936</c:v>
                </c:pt>
                <c:pt idx="69">
                  <c:v>211.86307771200001</c:v>
                </c:pt>
                <c:pt idx="70">
                  <c:v>210.965461</c:v>
                </c:pt>
                <c:pt idx="71">
                  <c:v>210.019171384</c:v>
                </c:pt>
                <c:pt idx="72">
                  <c:v>209.05012475199999</c:v>
                </c:pt>
                <c:pt idx="73">
                  <c:v>208.08106372799998</c:v>
                </c:pt>
                <c:pt idx="74">
                  <c:v>207.11835993600002</c:v>
                </c:pt>
                <c:pt idx="75">
                  <c:v>206.16789600000001</c:v>
                </c:pt>
                <c:pt idx="76">
                  <c:v>205.23720263200002</c:v>
                </c:pt>
                <c:pt idx="77">
                  <c:v>204.32528241600002</c:v>
                </c:pt>
                <c:pt idx="78">
                  <c:v>203.42857378399998</c:v>
                </c:pt>
                <c:pt idx="79">
                  <c:v>202.54535416800002</c:v>
                </c:pt>
                <c:pt idx="80">
                  <c:v>201.67159799999999</c:v>
                </c:pt>
                <c:pt idx="81">
                  <c:v>200.805778312</c:v>
                </c:pt>
                <c:pt idx="82">
                  <c:v>199.94632281599999</c:v>
                </c:pt>
                <c:pt idx="83">
                  <c:v>199.09749146400003</c:v>
                </c:pt>
                <c:pt idx="84">
                  <c:v>198.25770320800001</c:v>
                </c:pt>
                <c:pt idx="85">
                  <c:v>197.42611099999999</c:v>
                </c:pt>
                <c:pt idx="86">
                  <c:v>196.59592472800003</c:v>
                </c:pt>
                <c:pt idx="87">
                  <c:v>195.76306342400002</c:v>
                </c:pt>
                <c:pt idx="88">
                  <c:v>194.93179025599997</c:v>
                </c:pt>
                <c:pt idx="89">
                  <c:v>194.10326939200002</c:v>
                </c:pt>
                <c:pt idx="90">
                  <c:v>193.28195600000001</c:v>
                </c:pt>
                <c:pt idx="91">
                  <c:v>192.46531570400001</c:v>
                </c:pt>
                <c:pt idx="92">
                  <c:v>191.63680439199999</c:v>
                </c:pt>
                <c:pt idx="93">
                  <c:v>190.78683912800003</c:v>
                </c:pt>
                <c:pt idx="94">
                  <c:v>189.92192097600005</c:v>
                </c:pt>
                <c:pt idx="95">
                  <c:v>189.04874000000001</c:v>
                </c:pt>
                <c:pt idx="96">
                  <c:v>188.17092440799999</c:v>
                </c:pt>
                <c:pt idx="97">
                  <c:v>187.290203824</c:v>
                </c:pt>
                <c:pt idx="98">
                  <c:v>186.40785093599999</c:v>
                </c:pt>
                <c:pt idx="99">
                  <c:v>185.524452432</c:v>
                </c:pt>
                <c:pt idx="100">
                  <c:v>184.64098899999999</c:v>
                </c:pt>
                <c:pt idx="101">
                  <c:v>183.75310000800002</c:v>
                </c:pt>
                <c:pt idx="102">
                  <c:v>182.86914666399997</c:v>
                </c:pt>
                <c:pt idx="103">
                  <c:v>181.99377241600004</c:v>
                </c:pt>
                <c:pt idx="104">
                  <c:v>181.13123071200002</c:v>
                </c:pt>
                <c:pt idx="105">
                  <c:v>180.28553099999999</c:v>
                </c:pt>
                <c:pt idx="106">
                  <c:v>179.45650659200004</c:v>
                </c:pt>
                <c:pt idx="107">
                  <c:v>178.652608856</c:v>
                </c:pt>
                <c:pt idx="108">
                  <c:v>177.86844982399998</c:v>
                </c:pt>
                <c:pt idx="109">
                  <c:v>177.105105528</c:v>
                </c:pt>
                <c:pt idx="110">
                  <c:v>176.363088</c:v>
                </c:pt>
                <c:pt idx="111">
                  <c:v>175.64306140799999</c:v>
                </c:pt>
                <c:pt idx="112">
                  <c:v>174.94235806399999</c:v>
                </c:pt>
                <c:pt idx="113">
                  <c:v>174.25985221599998</c:v>
                </c:pt>
                <c:pt idx="114">
                  <c:v>173.59201711200001</c:v>
                </c:pt>
                <c:pt idx="115">
                  <c:v>172.93833900000001</c:v>
                </c:pt>
                <c:pt idx="116">
                  <c:v>172.297076928</c:v>
                </c:pt>
                <c:pt idx="117">
                  <c:v>171.666676064</c:v>
                </c:pt>
                <c:pt idx="118">
                  <c:v>171.04740833599999</c:v>
                </c:pt>
                <c:pt idx="119">
                  <c:v>170.43953367199998</c:v>
                </c:pt>
                <c:pt idx="120">
                  <c:v>169.84359699999999</c:v>
                </c:pt>
              </c:numCache>
            </c:numRef>
          </c:val>
          <c:smooth val="0"/>
          <c:extLst>
            <c:ext xmlns:c16="http://schemas.microsoft.com/office/drawing/2014/chart" uri="{C3380CC4-5D6E-409C-BE32-E72D297353CC}">
              <c16:uniqueId val="{00000000-42FF-46AB-AFC5-EE36F24FDBBE}"/>
            </c:ext>
          </c:extLst>
        </c:ser>
        <c:ser>
          <c:idx val="1"/>
          <c:order val="1"/>
          <c:tx>
            <c:strRef>
              <c:f>Sheet2!$A$5</c:f>
              <c:strCache>
                <c:ptCount val="1"/>
                <c:pt idx="0">
                  <c:v>20-39</c:v>
                </c:pt>
              </c:strCache>
            </c:strRef>
          </c:tx>
          <c:spPr>
            <a:ln w="31750" cap="rnd">
              <a:solidFill>
                <a:srgbClr val="0070C0"/>
              </a:solidFill>
              <a:round/>
            </a:ln>
            <a:effectLst/>
          </c:spPr>
          <c:marker>
            <c:symbol val="none"/>
          </c:marker>
          <c:cat>
            <c:numRef>
              <c:f>Sheet2!$B$3:$DR$3</c:f>
              <c:numCache>
                <c:formatCode>General</c:formatCode>
                <c:ptCount val="12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numCache>
            </c:numRef>
          </c:cat>
          <c:val>
            <c:numRef>
              <c:f>Sheet2!$B$5:$DR$5</c:f>
              <c:numCache>
                <c:formatCode>0</c:formatCode>
                <c:ptCount val="121"/>
                <c:pt idx="0">
                  <c:v>46.845937294822811</c:v>
                </c:pt>
                <c:pt idx="1">
                  <c:v>47.928366752320009</c:v>
                </c:pt>
                <c:pt idx="2">
                  <c:v>48.989887101760004</c:v>
                </c:pt>
                <c:pt idx="3">
                  <c:v>50.057199559039994</c:v>
                </c:pt>
                <c:pt idx="4">
                  <c:v>51.158931594880002</c:v>
                </c:pt>
                <c:pt idx="5">
                  <c:v>52.30194268000001</c:v>
                </c:pt>
                <c:pt idx="6">
                  <c:v>53.49198483392</c:v>
                </c:pt>
                <c:pt idx="7">
                  <c:v>54.74647907616</c:v>
                </c:pt>
                <c:pt idx="8">
                  <c:v>56.044727877439996</c:v>
                </c:pt>
                <c:pt idx="9">
                  <c:v>57.353726708480018</c:v>
                </c:pt>
                <c:pt idx="10">
                  <c:v>58.654585040000008</c:v>
                </c:pt>
                <c:pt idx="11">
                  <c:v>59.953309556799994</c:v>
                </c:pt>
                <c:pt idx="12">
                  <c:v>61.261697278399986</c:v>
                </c:pt>
                <c:pt idx="13">
                  <c:v>62.596509177599998</c:v>
                </c:pt>
                <c:pt idx="14">
                  <c:v>63.972513227200004</c:v>
                </c:pt>
                <c:pt idx="15">
                  <c:v>65.409426400000001</c:v>
                </c:pt>
                <c:pt idx="16">
                  <c:v>66.919834113600004</c:v>
                </c:pt>
                <c:pt idx="17">
                  <c:v>68.479696052799994</c:v>
                </c:pt>
                <c:pt idx="18">
                  <c:v>70.13518909119999</c:v>
                </c:pt>
                <c:pt idx="19">
                  <c:v>71.939815102400004</c:v>
                </c:pt>
                <c:pt idx="20">
                  <c:v>73.902194960000003</c:v>
                </c:pt>
                <c:pt idx="21">
                  <c:v>76.129830178880013</c:v>
                </c:pt>
                <c:pt idx="22">
                  <c:v>78.53534417664001</c:v>
                </c:pt>
                <c:pt idx="23">
                  <c:v>81.075951680960003</c:v>
                </c:pt>
                <c:pt idx="24">
                  <c:v>83.704380419520007</c:v>
                </c:pt>
                <c:pt idx="25">
                  <c:v>86.392862120000004</c:v>
                </c:pt>
                <c:pt idx="26">
                  <c:v>89.122061638400012</c:v>
                </c:pt>
                <c:pt idx="27">
                  <c:v>91.906909489599997</c:v>
                </c:pt>
                <c:pt idx="28">
                  <c:v>94.769204889600005</c:v>
                </c:pt>
                <c:pt idx="29">
                  <c:v>97.742179054399998</c:v>
                </c:pt>
                <c:pt idx="30">
                  <c:v>100.84841420000001</c:v>
                </c:pt>
                <c:pt idx="31">
                  <c:v>104.08864822432</c:v>
                </c:pt>
                <c:pt idx="32">
                  <c:v>107.41579498335999</c:v>
                </c:pt>
                <c:pt idx="33">
                  <c:v>110.81111113024001</c:v>
                </c:pt>
                <c:pt idx="34">
                  <c:v>114.26219331808001</c:v>
                </c:pt>
                <c:pt idx="35">
                  <c:v>117.7461572</c:v>
                </c:pt>
                <c:pt idx="36">
                  <c:v>121.25218288159999</c:v>
                </c:pt>
                <c:pt idx="37">
                  <c:v>124.7652842608</c:v>
                </c:pt>
                <c:pt idx="38">
                  <c:v>128.25128417920001</c:v>
                </c:pt>
                <c:pt idx="39">
                  <c:v>131.67725347840002</c:v>
                </c:pt>
                <c:pt idx="40">
                  <c:v>135.04877400000001</c:v>
                </c:pt>
                <c:pt idx="41">
                  <c:v>138.2899715632</c:v>
                </c:pt>
                <c:pt idx="42">
                  <c:v>141.50449727360001</c:v>
                </c:pt>
                <c:pt idx="43">
                  <c:v>144.68153990239995</c:v>
                </c:pt>
                <c:pt idx="44">
                  <c:v>147.80731122080002</c:v>
                </c:pt>
                <c:pt idx="45">
                  <c:v>150.85754900000001</c:v>
                </c:pt>
                <c:pt idx="46">
                  <c:v>153.85591983200001</c:v>
                </c:pt>
                <c:pt idx="47">
                  <c:v>156.828469536</c:v>
                </c:pt>
                <c:pt idx="48">
                  <c:v>159.75459622400001</c:v>
                </c:pt>
                <c:pt idx="49">
                  <c:v>162.61276000800001</c:v>
                </c:pt>
                <c:pt idx="50">
                  <c:v>165.382611</c:v>
                </c:pt>
                <c:pt idx="51">
                  <c:v>168.02183912800001</c:v>
                </c:pt>
                <c:pt idx="52">
                  <c:v>170.55414998400002</c:v>
                </c:pt>
                <c:pt idx="53">
                  <c:v>173.04031117599999</c:v>
                </c:pt>
                <c:pt idx="54">
                  <c:v>175.52590931200001</c:v>
                </c:pt>
                <c:pt idx="55">
                  <c:v>178.06184400000001</c:v>
                </c:pt>
                <c:pt idx="56">
                  <c:v>180.66935030400003</c:v>
                </c:pt>
                <c:pt idx="57">
                  <c:v>183.28231015200001</c:v>
                </c:pt>
                <c:pt idx="58">
                  <c:v>185.81658044800002</c:v>
                </c:pt>
                <c:pt idx="59">
                  <c:v>188.19534709599995</c:v>
                </c:pt>
                <c:pt idx="60">
                  <c:v>190.34231800000001</c:v>
                </c:pt>
                <c:pt idx="61">
                  <c:v>192.239610296</c:v>
                </c:pt>
                <c:pt idx="62">
                  <c:v>194.069266048</c:v>
                </c:pt>
                <c:pt idx="63">
                  <c:v>195.82374455200002</c:v>
                </c:pt>
                <c:pt idx="64">
                  <c:v>197.49888010399999</c:v>
                </c:pt>
                <c:pt idx="65">
                  <c:v>199.09251399999999</c:v>
                </c:pt>
                <c:pt idx="66">
                  <c:v>200.60093563200002</c:v>
                </c:pt>
                <c:pt idx="67">
                  <c:v>201.98774313600001</c:v>
                </c:pt>
                <c:pt idx="68">
                  <c:v>203.245792424</c:v>
                </c:pt>
                <c:pt idx="69">
                  <c:v>204.37608440800003</c:v>
                </c:pt>
                <c:pt idx="70">
                  <c:v>205.37924599999999</c:v>
                </c:pt>
                <c:pt idx="71">
                  <c:v>206.26126446400005</c:v>
                </c:pt>
                <c:pt idx="72">
                  <c:v>207.02103019200001</c:v>
                </c:pt>
                <c:pt idx="73">
                  <c:v>207.64283828800001</c:v>
                </c:pt>
                <c:pt idx="74">
                  <c:v>208.120390856</c:v>
                </c:pt>
                <c:pt idx="75">
                  <c:v>208.44531699999999</c:v>
                </c:pt>
                <c:pt idx="76">
                  <c:v>208.61075127200002</c:v>
                </c:pt>
                <c:pt idx="77">
                  <c:v>208.69157093599998</c:v>
                </c:pt>
                <c:pt idx="78">
                  <c:v>208.72322366399999</c:v>
                </c:pt>
                <c:pt idx="79">
                  <c:v>208.73906412799997</c:v>
                </c:pt>
                <c:pt idx="80">
                  <c:v>208.77344199999999</c:v>
                </c:pt>
                <c:pt idx="81">
                  <c:v>208.83212017600002</c:v>
                </c:pt>
                <c:pt idx="82">
                  <c:v>208.735575208</c:v>
                </c:pt>
                <c:pt idx="83">
                  <c:v>208.50890475200001</c:v>
                </c:pt>
                <c:pt idx="84">
                  <c:v>208.17227846399999</c:v>
                </c:pt>
                <c:pt idx="85">
                  <c:v>207.744822</c:v>
                </c:pt>
                <c:pt idx="86">
                  <c:v>207.22822412799999</c:v>
                </c:pt>
                <c:pt idx="87">
                  <c:v>206.63101274399997</c:v>
                </c:pt>
                <c:pt idx="88">
                  <c:v>205.96385869599999</c:v>
                </c:pt>
                <c:pt idx="89">
                  <c:v>205.23586583200003</c:v>
                </c:pt>
                <c:pt idx="90">
                  <c:v>204.45535699999999</c:v>
                </c:pt>
                <c:pt idx="91">
                  <c:v>203.62602861600001</c:v>
                </c:pt>
                <c:pt idx="92">
                  <c:v>202.77446144799998</c:v>
                </c:pt>
                <c:pt idx="93">
                  <c:v>201.92236087200001</c:v>
                </c:pt>
                <c:pt idx="94">
                  <c:v>201.075759264</c:v>
                </c:pt>
                <c:pt idx="95">
                  <c:v>200.24067600000001</c:v>
                </c:pt>
                <c:pt idx="96">
                  <c:v>199.42380127200002</c:v>
                </c:pt>
                <c:pt idx="97">
                  <c:v>198.624486496</c:v>
                </c:pt>
                <c:pt idx="98">
                  <c:v>197.83966538399997</c:v>
                </c:pt>
                <c:pt idx="99">
                  <c:v>197.06849964799997</c:v>
                </c:pt>
                <c:pt idx="100">
                  <c:v>196.307962</c:v>
                </c:pt>
                <c:pt idx="101">
                  <c:v>195.55789205599999</c:v>
                </c:pt>
                <c:pt idx="102">
                  <c:v>194.81746500800003</c:v>
                </c:pt>
                <c:pt idx="103">
                  <c:v>194.087303432</c:v>
                </c:pt>
                <c:pt idx="104">
                  <c:v>193.363808904</c:v>
                </c:pt>
                <c:pt idx="105">
                  <c:v>192.64410899999999</c:v>
                </c:pt>
                <c:pt idx="106">
                  <c:v>191.92152866399996</c:v>
                </c:pt>
                <c:pt idx="107">
                  <c:v>191.19362151199999</c:v>
                </c:pt>
                <c:pt idx="108">
                  <c:v>190.464219128</c:v>
                </c:pt>
                <c:pt idx="109">
                  <c:v>189.73438709600001</c:v>
                </c:pt>
                <c:pt idx="110">
                  <c:v>189.00839999999999</c:v>
                </c:pt>
                <c:pt idx="111">
                  <c:v>188.28374194400001</c:v>
                </c:pt>
                <c:pt idx="112">
                  <c:v>187.54516987199995</c:v>
                </c:pt>
                <c:pt idx="113">
                  <c:v>186.78231612799999</c:v>
                </c:pt>
                <c:pt idx="114">
                  <c:v>186.00167005599999</c:v>
                </c:pt>
                <c:pt idx="115">
                  <c:v>185.20968300000001</c:v>
                </c:pt>
                <c:pt idx="116">
                  <c:v>184.41008962400002</c:v>
                </c:pt>
                <c:pt idx="117">
                  <c:v>183.60461003200001</c:v>
                </c:pt>
                <c:pt idx="118">
                  <c:v>182.79458272799999</c:v>
                </c:pt>
                <c:pt idx="119">
                  <c:v>181.98035021599998</c:v>
                </c:pt>
                <c:pt idx="120">
                  <c:v>181.162746</c:v>
                </c:pt>
              </c:numCache>
            </c:numRef>
          </c:val>
          <c:smooth val="0"/>
          <c:extLst>
            <c:ext xmlns:c16="http://schemas.microsoft.com/office/drawing/2014/chart" uri="{C3380CC4-5D6E-409C-BE32-E72D297353CC}">
              <c16:uniqueId val="{00000001-42FF-46AB-AFC5-EE36F24FDBBE}"/>
            </c:ext>
          </c:extLst>
        </c:ser>
        <c:ser>
          <c:idx val="2"/>
          <c:order val="2"/>
          <c:tx>
            <c:strRef>
              <c:f>Sheet2!$A$6</c:f>
              <c:strCache>
                <c:ptCount val="1"/>
                <c:pt idx="0">
                  <c:v>40-59</c:v>
                </c:pt>
              </c:strCache>
            </c:strRef>
          </c:tx>
          <c:spPr>
            <a:ln w="31750" cap="rnd">
              <a:solidFill>
                <a:srgbClr val="ED9013"/>
              </a:solidFill>
              <a:round/>
            </a:ln>
            <a:effectLst/>
          </c:spPr>
          <c:marker>
            <c:symbol val="none"/>
          </c:marker>
          <c:cat>
            <c:numRef>
              <c:f>Sheet2!$B$3:$DR$3</c:f>
              <c:numCache>
                <c:formatCode>General</c:formatCode>
                <c:ptCount val="12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numCache>
            </c:numRef>
          </c:cat>
          <c:val>
            <c:numRef>
              <c:f>Sheet2!$B$6:$DR$6</c:f>
              <c:numCache>
                <c:formatCode>0</c:formatCode>
                <c:ptCount val="121"/>
                <c:pt idx="0">
                  <c:v>24.969817999981977</c:v>
                </c:pt>
                <c:pt idx="1">
                  <c:v>25.711432554880002</c:v>
                </c:pt>
                <c:pt idx="2">
                  <c:v>26.417616565439999</c:v>
                </c:pt>
                <c:pt idx="3">
                  <c:v>27.099318778559997</c:v>
                </c:pt>
                <c:pt idx="4">
                  <c:v>27.763036541120002</c:v>
                </c:pt>
                <c:pt idx="5">
                  <c:v>28.413046200000004</c:v>
                </c:pt>
                <c:pt idx="6">
                  <c:v>29.045458857279993</c:v>
                </c:pt>
                <c:pt idx="7">
                  <c:v>29.65671961504</c:v>
                </c:pt>
                <c:pt idx="8">
                  <c:v>30.267942820160002</c:v>
                </c:pt>
                <c:pt idx="9">
                  <c:v>30.905395819520002</c:v>
                </c:pt>
                <c:pt idx="10">
                  <c:v>31.590779959999995</c:v>
                </c:pt>
                <c:pt idx="11">
                  <c:v>32.323881196479995</c:v>
                </c:pt>
                <c:pt idx="12">
                  <c:v>33.094114631039993</c:v>
                </c:pt>
                <c:pt idx="13">
                  <c:v>33.900119831359994</c:v>
                </c:pt>
                <c:pt idx="14">
                  <c:v>34.739805365119992</c:v>
                </c:pt>
                <c:pt idx="15">
                  <c:v>35.612478799999998</c:v>
                </c:pt>
                <c:pt idx="16">
                  <c:v>36.520321639999999</c:v>
                </c:pt>
                <c:pt idx="17">
                  <c:v>37.465524839999993</c:v>
                </c:pt>
                <c:pt idx="18">
                  <c:v>38.436056143999998</c:v>
                </c:pt>
                <c:pt idx="19">
                  <c:v>39.412828295999994</c:v>
                </c:pt>
                <c:pt idx="20">
                  <c:v>40.382745039999996</c:v>
                </c:pt>
                <c:pt idx="21">
                  <c:v>41.345490266879999</c:v>
                </c:pt>
                <c:pt idx="22">
                  <c:v>42.295937480639992</c:v>
                </c:pt>
                <c:pt idx="23">
                  <c:v>43.253389344959999</c:v>
                </c:pt>
                <c:pt idx="24">
                  <c:v>44.244649523520003</c:v>
                </c:pt>
                <c:pt idx="25">
                  <c:v>45.287782680000007</c:v>
                </c:pt>
                <c:pt idx="26">
                  <c:v>46.381176193920005</c:v>
                </c:pt>
                <c:pt idx="27">
                  <c:v>47.527824956159989</c:v>
                </c:pt>
                <c:pt idx="28">
                  <c:v>48.710854397440002</c:v>
                </c:pt>
                <c:pt idx="29">
                  <c:v>49.901523948479998</c:v>
                </c:pt>
                <c:pt idx="30">
                  <c:v>51.085098039999998</c:v>
                </c:pt>
                <c:pt idx="31">
                  <c:v>52.2671602048</c:v>
                </c:pt>
                <c:pt idx="32">
                  <c:v>53.4587618224</c:v>
                </c:pt>
                <c:pt idx="33">
                  <c:v>54.674736593599995</c:v>
                </c:pt>
                <c:pt idx="34">
                  <c:v>55.930034219200003</c:v>
                </c:pt>
                <c:pt idx="35">
                  <c:v>57.242898400000009</c:v>
                </c:pt>
                <c:pt idx="36">
                  <c:v>58.629147465599999</c:v>
                </c:pt>
                <c:pt idx="37">
                  <c:v>60.0664609488</c:v>
                </c:pt>
                <c:pt idx="38">
                  <c:v>61.591182355199997</c:v>
                </c:pt>
                <c:pt idx="39">
                  <c:v>63.246181190400002</c:v>
                </c:pt>
                <c:pt idx="40">
                  <c:v>65.030834960000007</c:v>
                </c:pt>
                <c:pt idx="41">
                  <c:v>67.041856826880007</c:v>
                </c:pt>
                <c:pt idx="42">
                  <c:v>69.206746120639991</c:v>
                </c:pt>
                <c:pt idx="43">
                  <c:v>71.499603096959987</c:v>
                </c:pt>
                <c:pt idx="44">
                  <c:v>73.881634011519992</c:v>
                </c:pt>
                <c:pt idx="45">
                  <c:v>76.334696120000004</c:v>
                </c:pt>
                <c:pt idx="46">
                  <c:v>78.847173462400008</c:v>
                </c:pt>
                <c:pt idx="47">
                  <c:v>81.4286982016</c:v>
                </c:pt>
                <c:pt idx="48">
                  <c:v>84.088014777599994</c:v>
                </c:pt>
                <c:pt idx="49">
                  <c:v>86.845069630400019</c:v>
                </c:pt>
                <c:pt idx="50">
                  <c:v>89.711350199999998</c:v>
                </c:pt>
                <c:pt idx="51">
                  <c:v>92.678566304320015</c:v>
                </c:pt>
                <c:pt idx="52">
                  <c:v>95.705569983360007</c:v>
                </c:pt>
                <c:pt idx="53">
                  <c:v>98.791117010239986</c:v>
                </c:pt>
                <c:pt idx="54">
                  <c:v>101.93972615807999</c:v>
                </c:pt>
                <c:pt idx="55">
                  <c:v>105.1453662</c:v>
                </c:pt>
                <c:pt idx="56">
                  <c:v>108.3977453616</c:v>
                </c:pt>
                <c:pt idx="57">
                  <c:v>111.66993446079998</c:v>
                </c:pt>
                <c:pt idx="58">
                  <c:v>114.93553065919998</c:v>
                </c:pt>
                <c:pt idx="59">
                  <c:v>118.16820711839999</c:v>
                </c:pt>
                <c:pt idx="60">
                  <c:v>121.375423</c:v>
                </c:pt>
                <c:pt idx="61">
                  <c:v>124.4886791552</c:v>
                </c:pt>
                <c:pt idx="62">
                  <c:v>127.5977518096</c:v>
                </c:pt>
                <c:pt idx="63">
                  <c:v>130.69825368639999</c:v>
                </c:pt>
                <c:pt idx="64">
                  <c:v>133.7848595088</c:v>
                </c:pt>
                <c:pt idx="65">
                  <c:v>136.842308</c:v>
                </c:pt>
                <c:pt idx="66">
                  <c:v>139.89419400800003</c:v>
                </c:pt>
                <c:pt idx="67">
                  <c:v>142.963562384</c:v>
                </c:pt>
                <c:pt idx="68">
                  <c:v>146.02844785600001</c:v>
                </c:pt>
                <c:pt idx="69">
                  <c:v>149.06693015200003</c:v>
                </c:pt>
                <c:pt idx="70">
                  <c:v>152.055218</c:v>
                </c:pt>
                <c:pt idx="71">
                  <c:v>154.98129699200001</c:v>
                </c:pt>
                <c:pt idx="72">
                  <c:v>157.867063976</c:v>
                </c:pt>
                <c:pt idx="73">
                  <c:v>160.71976506399997</c:v>
                </c:pt>
                <c:pt idx="74">
                  <c:v>163.53536736800004</c:v>
                </c:pt>
                <c:pt idx="75">
                  <c:v>166.31341399999999</c:v>
                </c:pt>
                <c:pt idx="76">
                  <c:v>169.05506869600001</c:v>
                </c:pt>
                <c:pt idx="77">
                  <c:v>171.714858048</c:v>
                </c:pt>
                <c:pt idx="78">
                  <c:v>174.25398895199996</c:v>
                </c:pt>
                <c:pt idx="79">
                  <c:v>176.63206030399999</c:v>
                </c:pt>
                <c:pt idx="80">
                  <c:v>178.80880400000001</c:v>
                </c:pt>
                <c:pt idx="81">
                  <c:v>180.763935672</c:v>
                </c:pt>
                <c:pt idx="82">
                  <c:v>182.65443205599999</c:v>
                </c:pt>
                <c:pt idx="83">
                  <c:v>184.47261970400001</c:v>
                </c:pt>
                <c:pt idx="84">
                  <c:v>186.21618316799999</c:v>
                </c:pt>
                <c:pt idx="85">
                  <c:v>187.883253</c:v>
                </c:pt>
                <c:pt idx="86">
                  <c:v>189.47111174400001</c:v>
                </c:pt>
                <c:pt idx="87">
                  <c:v>190.94273003200001</c:v>
                </c:pt>
                <c:pt idx="88">
                  <c:v>192.29300904800002</c:v>
                </c:pt>
                <c:pt idx="89">
                  <c:v>193.52171197599998</c:v>
                </c:pt>
                <c:pt idx="90">
                  <c:v>194.628398</c:v>
                </c:pt>
                <c:pt idx="91">
                  <c:v>195.61853323200003</c:v>
                </c:pt>
                <c:pt idx="92">
                  <c:v>196.49289021600001</c:v>
                </c:pt>
                <c:pt idx="93">
                  <c:v>197.23496878399999</c:v>
                </c:pt>
                <c:pt idx="94">
                  <c:v>197.83875076800001</c:v>
                </c:pt>
                <c:pt idx="95">
                  <c:v>198.29633000000001</c:v>
                </c:pt>
                <c:pt idx="96">
                  <c:v>198.60034083199994</c:v>
                </c:pt>
                <c:pt idx="97">
                  <c:v>198.82087537599998</c:v>
                </c:pt>
                <c:pt idx="98">
                  <c:v>198.99116710399997</c:v>
                </c:pt>
                <c:pt idx="99">
                  <c:v>199.14327248799998</c:v>
                </c:pt>
                <c:pt idx="100">
                  <c:v>199.310171</c:v>
                </c:pt>
                <c:pt idx="101">
                  <c:v>199.49761806399999</c:v>
                </c:pt>
                <c:pt idx="102">
                  <c:v>199.539998032</c:v>
                </c:pt>
                <c:pt idx="103">
                  <c:v>199.456878768</c:v>
                </c:pt>
                <c:pt idx="104">
                  <c:v>199.26628313599997</c:v>
                </c:pt>
                <c:pt idx="105">
                  <c:v>198.98530700000001</c:v>
                </c:pt>
                <c:pt idx="106">
                  <c:v>198.615544696</c:v>
                </c:pt>
                <c:pt idx="107">
                  <c:v>198.16598964799999</c:v>
                </c:pt>
                <c:pt idx="108">
                  <c:v>197.64673535200001</c:v>
                </c:pt>
                <c:pt idx="109">
                  <c:v>197.06663430400002</c:v>
                </c:pt>
                <c:pt idx="110">
                  <c:v>196.433526</c:v>
                </c:pt>
                <c:pt idx="111">
                  <c:v>195.75118702400002</c:v>
                </c:pt>
                <c:pt idx="112">
                  <c:v>195.04571371199998</c:v>
                </c:pt>
                <c:pt idx="113">
                  <c:v>194.33772768799997</c:v>
                </c:pt>
                <c:pt idx="114">
                  <c:v>193.63284857599999</c:v>
                </c:pt>
                <c:pt idx="115">
                  <c:v>192.93637200000001</c:v>
                </c:pt>
                <c:pt idx="116">
                  <c:v>192.25539567199999</c:v>
                </c:pt>
                <c:pt idx="117">
                  <c:v>191.589321176</c:v>
                </c:pt>
                <c:pt idx="118">
                  <c:v>190.93444994399999</c:v>
                </c:pt>
                <c:pt idx="119">
                  <c:v>190.289041408</c:v>
                </c:pt>
                <c:pt idx="120">
                  <c:v>189.64927299999999</c:v>
                </c:pt>
              </c:numCache>
            </c:numRef>
          </c:val>
          <c:smooth val="0"/>
          <c:extLst>
            <c:ext xmlns:c16="http://schemas.microsoft.com/office/drawing/2014/chart" uri="{C3380CC4-5D6E-409C-BE32-E72D297353CC}">
              <c16:uniqueId val="{00000002-42FF-46AB-AFC5-EE36F24FDBBE}"/>
            </c:ext>
          </c:extLst>
        </c:ser>
        <c:ser>
          <c:idx val="3"/>
          <c:order val="3"/>
          <c:tx>
            <c:strRef>
              <c:f>Sheet2!$A$7</c:f>
              <c:strCache>
                <c:ptCount val="1"/>
                <c:pt idx="0">
                  <c:v>60+</c:v>
                </c:pt>
              </c:strCache>
            </c:strRef>
          </c:tx>
          <c:spPr>
            <a:ln w="31750" cap="rnd">
              <a:solidFill>
                <a:srgbClr val="FF0000"/>
              </a:solidFill>
              <a:round/>
            </a:ln>
            <a:effectLst/>
          </c:spPr>
          <c:marker>
            <c:symbol val="none"/>
          </c:marker>
          <c:cat>
            <c:numRef>
              <c:f>Sheet2!$B$3:$DR$3</c:f>
              <c:numCache>
                <c:formatCode>General</c:formatCode>
                <c:ptCount val="12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numCache>
            </c:numRef>
          </c:cat>
          <c:val>
            <c:numRef>
              <c:f>Sheet2!$B$7:$DR$7</c:f>
              <c:numCache>
                <c:formatCode>0</c:formatCode>
                <c:ptCount val="121"/>
                <c:pt idx="0">
                  <c:v>9.1620141117130629</c:v>
                </c:pt>
                <c:pt idx="1">
                  <c:v>9.3632084864000014</c:v>
                </c:pt>
                <c:pt idx="2">
                  <c:v>9.5965226352000013</c:v>
                </c:pt>
                <c:pt idx="3">
                  <c:v>9.8587339807999967</c:v>
                </c:pt>
                <c:pt idx="4">
                  <c:v>10.149562057599999</c:v>
                </c:pt>
                <c:pt idx="5">
                  <c:v>10.464523400000001</c:v>
                </c:pt>
                <c:pt idx="6">
                  <c:v>10.805380318400003</c:v>
                </c:pt>
                <c:pt idx="7">
                  <c:v>11.1763251232</c:v>
                </c:pt>
                <c:pt idx="8">
                  <c:v>11.570543348799999</c:v>
                </c:pt>
                <c:pt idx="9">
                  <c:v>11.9782575296</c:v>
                </c:pt>
                <c:pt idx="10">
                  <c:v>12.392597200000001</c:v>
                </c:pt>
                <c:pt idx="11">
                  <c:v>12.817554222399997</c:v>
                </c:pt>
                <c:pt idx="12">
                  <c:v>13.2527599072</c:v>
                </c:pt>
                <c:pt idx="13">
                  <c:v>13.697758460800001</c:v>
                </c:pt>
                <c:pt idx="14">
                  <c:v>14.154800089599998</c:v>
                </c:pt>
                <c:pt idx="15">
                  <c:v>14.623649</c:v>
                </c:pt>
                <c:pt idx="16">
                  <c:v>15.102777324800002</c:v>
                </c:pt>
                <c:pt idx="17">
                  <c:v>15.595036926400004</c:v>
                </c:pt>
                <c:pt idx="18">
                  <c:v>16.101143105599995</c:v>
                </c:pt>
                <c:pt idx="19">
                  <c:v>16.621625163200001</c:v>
                </c:pt>
                <c:pt idx="20">
                  <c:v>17.156540399999997</c:v>
                </c:pt>
                <c:pt idx="21">
                  <c:v>17.710356439040005</c:v>
                </c:pt>
                <c:pt idx="22">
                  <c:v>18.278442413119993</c:v>
                </c:pt>
                <c:pt idx="23">
                  <c:v>18.85457688768</c:v>
                </c:pt>
                <c:pt idx="24">
                  <c:v>19.429960428160001</c:v>
                </c:pt>
                <c:pt idx="25">
                  <c:v>19.9979516</c:v>
                </c:pt>
                <c:pt idx="26">
                  <c:v>20.552351615680003</c:v>
                </c:pt>
                <c:pt idx="27">
                  <c:v>21.096323098240006</c:v>
                </c:pt>
                <c:pt idx="28">
                  <c:v>21.645299728959998</c:v>
                </c:pt>
                <c:pt idx="29">
                  <c:v>22.216731189120004</c:v>
                </c:pt>
                <c:pt idx="30">
                  <c:v>22.826364160000001</c:v>
                </c:pt>
                <c:pt idx="31">
                  <c:v>23.476878602879999</c:v>
                </c:pt>
                <c:pt idx="32">
                  <c:v>24.161231730239994</c:v>
                </c:pt>
                <c:pt idx="33">
                  <c:v>24.87918110016</c:v>
                </c:pt>
                <c:pt idx="34">
                  <c:v>25.632214270719995</c:v>
                </c:pt>
                <c:pt idx="35">
                  <c:v>26.417423799999998</c:v>
                </c:pt>
                <c:pt idx="36">
                  <c:v>27.236022340799998</c:v>
                </c:pt>
                <c:pt idx="37">
                  <c:v>28.091439854399997</c:v>
                </c:pt>
                <c:pt idx="38">
                  <c:v>28.973034361599996</c:v>
                </c:pt>
                <c:pt idx="39">
                  <c:v>29.863072883200001</c:v>
                </c:pt>
                <c:pt idx="40">
                  <c:v>30.749738440000002</c:v>
                </c:pt>
                <c:pt idx="41">
                  <c:v>31.636269857920002</c:v>
                </c:pt>
                <c:pt idx="42">
                  <c:v>32.522288789759997</c:v>
                </c:pt>
                <c:pt idx="43">
                  <c:v>33.434151496639998</c:v>
                </c:pt>
                <c:pt idx="44">
                  <c:v>34.390551239680008</c:v>
                </c:pt>
                <c:pt idx="45">
                  <c:v>35.402587279999992</c:v>
                </c:pt>
                <c:pt idx="46">
                  <c:v>36.465242001599997</c:v>
                </c:pt>
                <c:pt idx="47">
                  <c:v>37.583598230400014</c:v>
                </c:pt>
                <c:pt idx="48">
                  <c:v>38.754608390400008</c:v>
                </c:pt>
                <c:pt idx="49">
                  <c:v>39.965812905599996</c:v>
                </c:pt>
                <c:pt idx="50">
                  <c:v>41.212380200000005</c:v>
                </c:pt>
                <c:pt idx="51">
                  <c:v>42.490461231680001</c:v>
                </c:pt>
                <c:pt idx="52">
                  <c:v>43.795842384639997</c:v>
                </c:pt>
                <c:pt idx="53">
                  <c:v>45.139154221759988</c:v>
                </c:pt>
                <c:pt idx="54">
                  <c:v>46.53862530592</c:v>
                </c:pt>
                <c:pt idx="55">
                  <c:v>48.01296820000001</c:v>
                </c:pt>
                <c:pt idx="56">
                  <c:v>49.576872886400004</c:v>
                </c:pt>
                <c:pt idx="57">
                  <c:v>51.212879323199992</c:v>
                </c:pt>
                <c:pt idx="58">
                  <c:v>52.941533036800003</c:v>
                </c:pt>
                <c:pt idx="59">
                  <c:v>54.784228553599988</c:v>
                </c:pt>
                <c:pt idx="60">
                  <c:v>56.728910399999997</c:v>
                </c:pt>
                <c:pt idx="61">
                  <c:v>58.861482708799997</c:v>
                </c:pt>
                <c:pt idx="62">
                  <c:v>61.119651462400007</c:v>
                </c:pt>
                <c:pt idx="63">
                  <c:v>63.487482961599994</c:v>
                </c:pt>
                <c:pt idx="64">
                  <c:v>65.946784507199993</c:v>
                </c:pt>
                <c:pt idx="65">
                  <c:v>68.491388400000005</c:v>
                </c:pt>
                <c:pt idx="66">
                  <c:v>71.105651672000008</c:v>
                </c:pt>
                <c:pt idx="67">
                  <c:v>73.802337455999989</c:v>
                </c:pt>
                <c:pt idx="68">
                  <c:v>76.590994703999996</c:v>
                </c:pt>
                <c:pt idx="69">
                  <c:v>79.481233367999991</c:v>
                </c:pt>
                <c:pt idx="70">
                  <c:v>82.4827394</c:v>
                </c:pt>
                <c:pt idx="71">
                  <c:v>85.602527495999993</c:v>
                </c:pt>
                <c:pt idx="72">
                  <c:v>88.808098687999973</c:v>
                </c:pt>
                <c:pt idx="73">
                  <c:v>92.094886431999996</c:v>
                </c:pt>
                <c:pt idx="74">
                  <c:v>95.46083518399999</c:v>
                </c:pt>
                <c:pt idx="75">
                  <c:v>98.899344400000004</c:v>
                </c:pt>
                <c:pt idx="76">
                  <c:v>102.40858692</c:v>
                </c:pt>
                <c:pt idx="77">
                  <c:v>105.95993344</c:v>
                </c:pt>
                <c:pt idx="78">
                  <c:v>109.55548020000002</c:v>
                </c:pt>
                <c:pt idx="79">
                  <c:v>113.19865944000001</c:v>
                </c:pt>
                <c:pt idx="80">
                  <c:v>116.89344440000001</c:v>
                </c:pt>
                <c:pt idx="81">
                  <c:v>120.65689112800001</c:v>
                </c:pt>
                <c:pt idx="82">
                  <c:v>124.508155464</c:v>
                </c:pt>
                <c:pt idx="83">
                  <c:v>128.422427336</c:v>
                </c:pt>
                <c:pt idx="84">
                  <c:v>132.37596367199998</c:v>
                </c:pt>
                <c:pt idx="85">
                  <c:v>136.34507739999998</c:v>
                </c:pt>
                <c:pt idx="86">
                  <c:v>140.33725267199998</c:v>
                </c:pt>
                <c:pt idx="87">
                  <c:v>144.38693253600002</c:v>
                </c:pt>
                <c:pt idx="88">
                  <c:v>148.48144726400002</c:v>
                </c:pt>
                <c:pt idx="89">
                  <c:v>152.608311128</c:v>
                </c:pt>
                <c:pt idx="90">
                  <c:v>156.75327439999998</c:v>
                </c:pt>
                <c:pt idx="91">
                  <c:v>160.910786016</c:v>
                </c:pt>
                <c:pt idx="92">
                  <c:v>165.07187812799995</c:v>
                </c:pt>
                <c:pt idx="93">
                  <c:v>169.24042583199997</c:v>
                </c:pt>
                <c:pt idx="94">
                  <c:v>173.41229822400004</c:v>
                </c:pt>
                <c:pt idx="95">
                  <c:v>177.58239139999998</c:v>
                </c:pt>
                <c:pt idx="96">
                  <c:v>181.74728140800002</c:v>
                </c:pt>
                <c:pt idx="97">
                  <c:v>185.83785718400003</c:v>
                </c:pt>
                <c:pt idx="98">
                  <c:v>189.82554965600002</c:v>
                </c:pt>
                <c:pt idx="99">
                  <c:v>193.68175775200004</c:v>
                </c:pt>
                <c:pt idx="100">
                  <c:v>197.37856640000001</c:v>
                </c:pt>
                <c:pt idx="101">
                  <c:v>200.91216458400001</c:v>
                </c:pt>
                <c:pt idx="102">
                  <c:v>204.44476535199999</c:v>
                </c:pt>
                <c:pt idx="103">
                  <c:v>207.94973172799996</c:v>
                </c:pt>
                <c:pt idx="104">
                  <c:v>211.40646673600003</c:v>
                </c:pt>
                <c:pt idx="105">
                  <c:v>214.79473140000002</c:v>
                </c:pt>
                <c:pt idx="106">
                  <c:v>218.11649098399997</c:v>
                </c:pt>
                <c:pt idx="107">
                  <c:v>221.36834747199998</c:v>
                </c:pt>
                <c:pt idx="108">
                  <c:v>224.54002696800001</c:v>
                </c:pt>
                <c:pt idx="109">
                  <c:v>227.62595357599997</c:v>
                </c:pt>
                <c:pt idx="110">
                  <c:v>230.61860140000002</c:v>
                </c:pt>
                <c:pt idx="111">
                  <c:v>233.51573547199999</c:v>
                </c:pt>
                <c:pt idx="112">
                  <c:v>236.30671905600002</c:v>
                </c:pt>
                <c:pt idx="113">
                  <c:v>238.98548710400004</c:v>
                </c:pt>
                <c:pt idx="114">
                  <c:v>241.54808356799998</c:v>
                </c:pt>
                <c:pt idx="115">
                  <c:v>243.98789640000001</c:v>
                </c:pt>
                <c:pt idx="116">
                  <c:v>246.29318923200003</c:v>
                </c:pt>
                <c:pt idx="117">
                  <c:v>248.46308309599999</c:v>
                </c:pt>
                <c:pt idx="118">
                  <c:v>250.50596354399997</c:v>
                </c:pt>
                <c:pt idx="119">
                  <c:v>252.42891612800005</c:v>
                </c:pt>
                <c:pt idx="120">
                  <c:v>254.24065540000001</c:v>
                </c:pt>
              </c:numCache>
            </c:numRef>
          </c:val>
          <c:smooth val="0"/>
          <c:extLst>
            <c:ext xmlns:c16="http://schemas.microsoft.com/office/drawing/2014/chart" uri="{C3380CC4-5D6E-409C-BE32-E72D297353CC}">
              <c16:uniqueId val="{00000003-42FF-46AB-AFC5-EE36F24FDBBE}"/>
            </c:ext>
          </c:extLst>
        </c:ser>
        <c:dLbls>
          <c:showLegendKey val="0"/>
          <c:showVal val="0"/>
          <c:showCatName val="0"/>
          <c:showSerName val="0"/>
          <c:showPercent val="0"/>
          <c:showBubbleSize val="0"/>
        </c:dLbls>
        <c:smooth val="0"/>
        <c:axId val="47716224"/>
        <c:axId val="47717760"/>
      </c:lineChart>
      <c:catAx>
        <c:axId val="477162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7717760"/>
        <c:crosses val="autoZero"/>
        <c:auto val="1"/>
        <c:lblAlgn val="ctr"/>
        <c:lblOffset val="100"/>
        <c:tickLblSkip val="30"/>
        <c:tickMarkSkip val="30"/>
        <c:noMultiLvlLbl val="0"/>
      </c:catAx>
      <c:valAx>
        <c:axId val="47717760"/>
        <c:scaling>
          <c:orientation val="minMax"/>
          <c:max val="300"/>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7716224"/>
        <c:crosses val="autoZero"/>
        <c:crossBetween val="between"/>
      </c:valAx>
      <c:spPr>
        <a:noFill/>
        <a:ln>
          <a:noFill/>
        </a:ln>
        <a:effectLst/>
      </c:spPr>
    </c:plotArea>
    <c:legend>
      <c:legendPos val="r"/>
      <c:layout>
        <c:manualLayout>
          <c:xMode val="edge"/>
          <c:yMode val="edge"/>
          <c:x val="0.85132739799570512"/>
          <c:y val="0.62314159963948379"/>
          <c:w val="0.13661964515919608"/>
          <c:h val="0.2452993893897977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86780087519782E-2"/>
          <c:y val="8.5005169808319528E-2"/>
          <c:w val="0.81762747171967864"/>
          <c:h val="0.82154696572019359"/>
        </c:manualLayout>
      </c:layout>
      <c:scatterChart>
        <c:scatterStyle val="lineMarker"/>
        <c:varyColors val="0"/>
        <c:ser>
          <c:idx val="0"/>
          <c:order val="0"/>
          <c:tx>
            <c:v>Consumption</c:v>
          </c:tx>
          <c:spPr>
            <a:ln>
              <a:solidFill>
                <a:schemeClr val="accent2">
                  <a:lumMod val="75000"/>
                </a:schemeClr>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'LAC8'!$L$3:$CX$3</c:f>
              <c:numCache>
                <c:formatCode>0.00</c:formatCode>
                <c:ptCount val="91"/>
                <c:pt idx="0">
                  <c:v>0.44054522246034339</c:v>
                </c:pt>
                <c:pt idx="1">
                  <c:v>0.45051298809197482</c:v>
                </c:pt>
                <c:pt idx="2">
                  <c:v>0.46808653162172281</c:v>
                </c:pt>
                <c:pt idx="3">
                  <c:v>0.49272056239373047</c:v>
                </c:pt>
                <c:pt idx="4">
                  <c:v>0.52335812606046617</c:v>
                </c:pt>
                <c:pt idx="5">
                  <c:v>0.59008748363145347</c:v>
                </c:pt>
                <c:pt idx="6">
                  <c:v>0.64796040162756285</c:v>
                </c:pt>
                <c:pt idx="7">
                  <c:v>0.69543538537923077</c:v>
                </c:pt>
                <c:pt idx="8">
                  <c:v>0.71226272207667451</c:v>
                </c:pt>
                <c:pt idx="9">
                  <c:v>0.7363437051732229</c:v>
                </c:pt>
                <c:pt idx="10">
                  <c:v>0.7576488381224592</c:v>
                </c:pt>
                <c:pt idx="11">
                  <c:v>0.78029569732970272</c:v>
                </c:pt>
                <c:pt idx="12">
                  <c:v>0.81146434263618861</c:v>
                </c:pt>
                <c:pt idx="13">
                  <c:v>0.83351538414502757</c:v>
                </c:pt>
                <c:pt idx="14">
                  <c:v>0.84768211482702749</c:v>
                </c:pt>
                <c:pt idx="15">
                  <c:v>0.86860175873311174</c:v>
                </c:pt>
                <c:pt idx="16">
                  <c:v>0.87708184570436754</c:v>
                </c:pt>
                <c:pt idx="17">
                  <c:v>0.89080747142439365</c:v>
                </c:pt>
                <c:pt idx="18">
                  <c:v>0.90367998594375787</c:v>
                </c:pt>
                <c:pt idx="19">
                  <c:v>0.91452188969400094</c:v>
                </c:pt>
                <c:pt idx="20">
                  <c:v>0.93873396085511318</c:v>
                </c:pt>
                <c:pt idx="21">
                  <c:v>0.95297583353585336</c:v>
                </c:pt>
                <c:pt idx="22">
                  <c:v>0.96208938775832697</c:v>
                </c:pt>
                <c:pt idx="23">
                  <c:v>0.96343275601076006</c:v>
                </c:pt>
                <c:pt idx="24">
                  <c:v>0.96538425425834384</c:v>
                </c:pt>
                <c:pt idx="25">
                  <c:v>0.97006003322309831</c:v>
                </c:pt>
                <c:pt idx="26">
                  <c:v>0.98048236135545708</c:v>
                </c:pt>
                <c:pt idx="27">
                  <c:v>0.98133712415177299</c:v>
                </c:pt>
                <c:pt idx="28">
                  <c:v>0.99011895940746208</c:v>
                </c:pt>
                <c:pt idx="29">
                  <c:v>0.98059343211770733</c:v>
                </c:pt>
                <c:pt idx="30">
                  <c:v>0.98101265296420759</c:v>
                </c:pt>
                <c:pt idx="31">
                  <c:v>0.9856028689490125</c:v>
                </c:pt>
                <c:pt idx="32">
                  <c:v>0.98315058942013878</c:v>
                </c:pt>
                <c:pt idx="33">
                  <c:v>0.99141217574180751</c:v>
                </c:pt>
                <c:pt idx="34">
                  <c:v>0.99739253624440261</c:v>
                </c:pt>
                <c:pt idx="35">
                  <c:v>0.99386400792062657</c:v>
                </c:pt>
                <c:pt idx="36">
                  <c:v>0.99782813248780811</c:v>
                </c:pt>
                <c:pt idx="37">
                  <c:v>0.99480675928946549</c:v>
                </c:pt>
                <c:pt idx="38">
                  <c:v>0.99458430331553038</c:v>
                </c:pt>
                <c:pt idx="39">
                  <c:v>0.99723648758591132</c:v>
                </c:pt>
                <c:pt idx="40">
                  <c:v>1.0009411028705277</c:v>
                </c:pt>
                <c:pt idx="41">
                  <c:v>1.0040857500669815</c:v>
                </c:pt>
                <c:pt idx="42">
                  <c:v>1.0036110692233082</c:v>
                </c:pt>
                <c:pt idx="43">
                  <c:v>1.0031765625593898</c:v>
                </c:pt>
                <c:pt idx="44">
                  <c:v>1.0049265591457932</c:v>
                </c:pt>
                <c:pt idx="45">
                  <c:v>1.0075547845784032</c:v>
                </c:pt>
                <c:pt idx="46">
                  <c:v>1.0076647402614833</c:v>
                </c:pt>
                <c:pt idx="47">
                  <c:v>1.008305297324616</c:v>
                </c:pt>
                <c:pt idx="48">
                  <c:v>1.0166942543071491</c:v>
                </c:pt>
                <c:pt idx="49">
                  <c:v>1.0261493657433904</c:v>
                </c:pt>
                <c:pt idx="50">
                  <c:v>1.0394495545786462</c:v>
                </c:pt>
                <c:pt idx="51">
                  <c:v>1.046132842734752</c:v>
                </c:pt>
                <c:pt idx="52">
                  <c:v>1.0583534581397562</c:v>
                </c:pt>
                <c:pt idx="53">
                  <c:v>1.0671797084733059</c:v>
                </c:pt>
                <c:pt idx="54">
                  <c:v>1.070216846015126</c:v>
                </c:pt>
                <c:pt idx="55">
                  <c:v>1.0742781898622507</c:v>
                </c:pt>
                <c:pt idx="56">
                  <c:v>1.080204912948028</c:v>
                </c:pt>
                <c:pt idx="57">
                  <c:v>1.0808840688349246</c:v>
                </c:pt>
                <c:pt idx="58">
                  <c:v>1.0818321057605564</c:v>
                </c:pt>
                <c:pt idx="59">
                  <c:v>1.0795026048178289</c:v>
                </c:pt>
                <c:pt idx="60">
                  <c:v>1.0734751495512189</c:v>
                </c:pt>
                <c:pt idx="61">
                  <c:v>1.0692987298165677</c:v>
                </c:pt>
                <c:pt idx="62">
                  <c:v>1.067328869035113</c:v>
                </c:pt>
                <c:pt idx="63">
                  <c:v>1.0634716698503264</c:v>
                </c:pt>
                <c:pt idx="64">
                  <c:v>1.0591615147788731</c:v>
                </c:pt>
                <c:pt idx="65">
                  <c:v>1.0566582097615331</c:v>
                </c:pt>
                <c:pt idx="66">
                  <c:v>1.0530033099315221</c:v>
                </c:pt>
                <c:pt idx="67">
                  <c:v>1.0528608597141298</c:v>
                </c:pt>
                <c:pt idx="68">
                  <c:v>1.0526877306583167</c:v>
                </c:pt>
                <c:pt idx="69">
                  <c:v>1.0484313782005639</c:v>
                </c:pt>
                <c:pt idx="70">
                  <c:v>1.0464961393674299</c:v>
                </c:pt>
                <c:pt idx="71">
                  <c:v>1.0460232438805599</c:v>
                </c:pt>
                <c:pt idx="72">
                  <c:v>1.0468933984740405</c:v>
                </c:pt>
                <c:pt idx="73">
                  <c:v>1.0489206589137177</c:v>
                </c:pt>
                <c:pt idx="74">
                  <c:v>1.0520808345447441</c:v>
                </c:pt>
                <c:pt idx="75">
                  <c:v>1.0555852342730021</c:v>
                </c:pt>
                <c:pt idx="76">
                  <c:v>1.0583700922216346</c:v>
                </c:pt>
                <c:pt idx="77">
                  <c:v>1.0595221321986239</c:v>
                </c:pt>
                <c:pt idx="78">
                  <c:v>1.0590229426952928</c:v>
                </c:pt>
                <c:pt idx="79">
                  <c:v>1.0611365214338815</c:v>
                </c:pt>
                <c:pt idx="80">
                  <c:v>1.0653280155618097</c:v>
                </c:pt>
                <c:pt idx="81">
                  <c:v>1.06969441035816</c:v>
                </c:pt>
                <c:pt idx="82">
                  <c:v>1.0705692068921318</c:v>
                </c:pt>
                <c:pt idx="83">
                  <c:v>1.0722438574311546</c:v>
                </c:pt>
                <c:pt idx="84">
                  <c:v>1.0705263130215352</c:v>
                </c:pt>
                <c:pt idx="85">
                  <c:v>1.0694179498824821</c:v>
                </c:pt>
                <c:pt idx="86">
                  <c:v>1.0656423362570404</c:v>
                </c:pt>
                <c:pt idx="87">
                  <c:v>1.0612989578827257</c:v>
                </c:pt>
                <c:pt idx="88">
                  <c:v>1.056315308085028</c:v>
                </c:pt>
                <c:pt idx="89">
                  <c:v>1.0473272369138846</c:v>
                </c:pt>
                <c:pt idx="90">
                  <c:v>1.0302687337173264</c:v>
                </c:pt>
              </c:numCache>
            </c:numRef>
          </c:yVal>
          <c:smooth val="0"/>
          <c:extLst>
            <c:ext xmlns:c16="http://schemas.microsoft.com/office/drawing/2014/chart" uri="{C3380CC4-5D6E-409C-BE32-E72D297353CC}">
              <c16:uniqueId val="{00000000-6948-43C2-B4D9-4903439E8ABA}"/>
            </c:ext>
          </c:extLst>
        </c:ser>
        <c:ser>
          <c:idx val="1"/>
          <c:order val="1"/>
          <c:tx>
            <c:v>Labor Earnings</c:v>
          </c:tx>
          <c:spPr>
            <a:ln>
              <a:solidFill>
                <a:srgbClr val="FF0000"/>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'LAC8'!$L$4:$CX$4</c:f>
              <c:numCache>
                <c:formatCode>0.00</c:formatCode>
                <c:ptCount val="91"/>
                <c:pt idx="0">
                  <c:v>0</c:v>
                </c:pt>
                <c:pt idx="1">
                  <c:v>0</c:v>
                </c:pt>
                <c:pt idx="2">
                  <c:v>0</c:v>
                </c:pt>
                <c:pt idx="3">
                  <c:v>0</c:v>
                </c:pt>
                <c:pt idx="4">
                  <c:v>0</c:v>
                </c:pt>
                <c:pt idx="5">
                  <c:v>0</c:v>
                </c:pt>
                <c:pt idx="6">
                  <c:v>4.8396710817463736E-5</c:v>
                </c:pt>
                <c:pt idx="7">
                  <c:v>8.6160448744094253E-5</c:v>
                </c:pt>
                <c:pt idx="8">
                  <c:v>4.293237829310419E-3</c:v>
                </c:pt>
                <c:pt idx="9">
                  <c:v>1.2350187259008221E-2</c:v>
                </c:pt>
                <c:pt idx="10">
                  <c:v>2.0836576517147841E-2</c:v>
                </c:pt>
                <c:pt idx="11">
                  <c:v>2.9901262886790118E-2</c:v>
                </c:pt>
                <c:pt idx="12">
                  <c:v>4.1331839976497975E-2</c:v>
                </c:pt>
                <c:pt idx="13">
                  <c:v>5.4263423203022534E-2</c:v>
                </c:pt>
                <c:pt idx="14">
                  <c:v>8.0007378086655118E-2</c:v>
                </c:pt>
                <c:pt idx="15">
                  <c:v>0.12020118107008641</c:v>
                </c:pt>
                <c:pt idx="16">
                  <c:v>0.16630464888360655</c:v>
                </c:pt>
                <c:pt idx="17">
                  <c:v>0.22657024366892942</c:v>
                </c:pt>
                <c:pt idx="18">
                  <c:v>0.29921469608508627</c:v>
                </c:pt>
                <c:pt idx="19">
                  <c:v>0.38114320617804781</c:v>
                </c:pt>
                <c:pt idx="20">
                  <c:v>0.46955639512634595</c:v>
                </c:pt>
                <c:pt idx="21">
                  <c:v>0.56084827095706202</c:v>
                </c:pt>
                <c:pt idx="22">
                  <c:v>0.65167542383802091</c:v>
                </c:pt>
                <c:pt idx="23">
                  <c:v>0.74112902252584134</c:v>
                </c:pt>
                <c:pt idx="24">
                  <c:v>0.82828859639316665</c:v>
                </c:pt>
                <c:pt idx="25">
                  <c:v>0.90973725880821854</c:v>
                </c:pt>
                <c:pt idx="26">
                  <c:v>0.98343193667718964</c:v>
                </c:pt>
                <c:pt idx="27">
                  <c:v>1.0501265611776283</c:v>
                </c:pt>
                <c:pt idx="28">
                  <c:v>1.109393395438655</c:v>
                </c:pt>
                <c:pt idx="29">
                  <c:v>1.1632499514779806</c:v>
                </c:pt>
                <c:pt idx="30">
                  <c:v>1.2081015600729237</c:v>
                </c:pt>
                <c:pt idx="31">
                  <c:v>1.2483880006636101</c:v>
                </c:pt>
                <c:pt idx="32">
                  <c:v>1.2809685461165523</c:v>
                </c:pt>
                <c:pt idx="33">
                  <c:v>1.3103446854750238</c:v>
                </c:pt>
                <c:pt idx="34">
                  <c:v>1.3350315637139967</c:v>
                </c:pt>
                <c:pt idx="35">
                  <c:v>1.3589625967888441</c:v>
                </c:pt>
                <c:pt idx="36">
                  <c:v>1.3799946894559529</c:v>
                </c:pt>
                <c:pt idx="37">
                  <c:v>1.4013494531848574</c:v>
                </c:pt>
                <c:pt idx="38">
                  <c:v>1.4169527295714202</c:v>
                </c:pt>
                <c:pt idx="39">
                  <c:v>1.4305133802888528</c:v>
                </c:pt>
                <c:pt idx="40">
                  <c:v>1.4442256952869637</c:v>
                </c:pt>
                <c:pt idx="41">
                  <c:v>1.4562012266936037</c:v>
                </c:pt>
                <c:pt idx="42">
                  <c:v>1.4666152783106279</c:v>
                </c:pt>
                <c:pt idx="43">
                  <c:v>1.4749575750290727</c:v>
                </c:pt>
                <c:pt idx="44">
                  <c:v>1.4785659643681361</c:v>
                </c:pt>
                <c:pt idx="45">
                  <c:v>1.4758388674212706</c:v>
                </c:pt>
                <c:pt idx="46">
                  <c:v>1.4656626683828782</c:v>
                </c:pt>
                <c:pt idx="47">
                  <c:v>1.4499471394843513</c:v>
                </c:pt>
                <c:pt idx="48">
                  <c:v>1.4259225650858838</c:v>
                </c:pt>
                <c:pt idx="49">
                  <c:v>1.3954675378340091</c:v>
                </c:pt>
                <c:pt idx="50">
                  <c:v>1.3643388455969081</c:v>
                </c:pt>
                <c:pt idx="51">
                  <c:v>1.3307780479993538</c:v>
                </c:pt>
                <c:pt idx="52">
                  <c:v>1.2927271830981102</c:v>
                </c:pt>
                <c:pt idx="53">
                  <c:v>1.2487989780696298</c:v>
                </c:pt>
                <c:pt idx="54">
                  <c:v>1.2019696412182812</c:v>
                </c:pt>
                <c:pt idx="55">
                  <c:v>1.1504856482953421</c:v>
                </c:pt>
                <c:pt idx="56">
                  <c:v>1.1022587266805284</c:v>
                </c:pt>
                <c:pt idx="57">
                  <c:v>1.0563605824001039</c:v>
                </c:pt>
                <c:pt idx="58">
                  <c:v>1.0072799901290261</c:v>
                </c:pt>
                <c:pt idx="59">
                  <c:v>0.94886978537094457</c:v>
                </c:pt>
                <c:pt idx="60">
                  <c:v>0.88769895683560063</c:v>
                </c:pt>
                <c:pt idx="61">
                  <c:v>0.82381992110540769</c:v>
                </c:pt>
                <c:pt idx="62">
                  <c:v>0.75851657191901156</c:v>
                </c:pt>
                <c:pt idx="63">
                  <c:v>0.69475256243111261</c:v>
                </c:pt>
                <c:pt idx="64">
                  <c:v>0.63217824780584264</c:v>
                </c:pt>
                <c:pt idx="65">
                  <c:v>0.56936404139440988</c:v>
                </c:pt>
                <c:pt idx="66">
                  <c:v>0.51031947791605659</c:v>
                </c:pt>
                <c:pt idx="67">
                  <c:v>0.45332422549185553</c:v>
                </c:pt>
                <c:pt idx="68">
                  <c:v>0.39986790638390457</c:v>
                </c:pt>
                <c:pt idx="69">
                  <c:v>0.35383045559293647</c:v>
                </c:pt>
                <c:pt idx="70">
                  <c:v>0.31451170721367178</c:v>
                </c:pt>
                <c:pt idx="71">
                  <c:v>0.27881284823172231</c:v>
                </c:pt>
                <c:pt idx="72">
                  <c:v>0.24813763875135741</c:v>
                </c:pt>
                <c:pt idx="73">
                  <c:v>0.22358283926876718</c:v>
                </c:pt>
                <c:pt idx="74">
                  <c:v>0.20194478906282451</c:v>
                </c:pt>
                <c:pt idx="75">
                  <c:v>0.18184044386702086</c:v>
                </c:pt>
                <c:pt idx="76">
                  <c:v>0.16130660619129891</c:v>
                </c:pt>
                <c:pt idx="77">
                  <c:v>0.14231445065098441</c:v>
                </c:pt>
                <c:pt idx="78">
                  <c:v>0.12350775098301998</c:v>
                </c:pt>
                <c:pt idx="79">
                  <c:v>0.10646547887965822</c:v>
                </c:pt>
                <c:pt idx="80">
                  <c:v>9.181848824754904E-2</c:v>
                </c:pt>
                <c:pt idx="81">
                  <c:v>8.102680957810679E-2</c:v>
                </c:pt>
                <c:pt idx="82">
                  <c:v>7.0348796556252424E-2</c:v>
                </c:pt>
                <c:pt idx="83">
                  <c:v>5.7654294058959894E-2</c:v>
                </c:pt>
                <c:pt idx="84">
                  <c:v>4.6006214411355384E-2</c:v>
                </c:pt>
                <c:pt idx="85">
                  <c:v>3.6281909584564891E-2</c:v>
                </c:pt>
                <c:pt idx="86">
                  <c:v>2.8167741756158153E-2</c:v>
                </c:pt>
                <c:pt idx="87">
                  <c:v>2.2145406850283208E-2</c:v>
                </c:pt>
                <c:pt idx="88">
                  <c:v>1.7874135645201267E-2</c:v>
                </c:pt>
                <c:pt idx="89">
                  <c:v>1.6147528726309843E-2</c:v>
                </c:pt>
                <c:pt idx="90">
                  <c:v>1.3457657819992247E-2</c:v>
                </c:pt>
              </c:numCache>
            </c:numRef>
          </c:yVal>
          <c:smooth val="0"/>
          <c:extLst>
            <c:ext xmlns:c16="http://schemas.microsoft.com/office/drawing/2014/chart" uri="{C3380CC4-5D6E-409C-BE32-E72D297353CC}">
              <c16:uniqueId val="{00000001-6948-43C2-B4D9-4903439E8ABA}"/>
            </c:ext>
          </c:extLst>
        </c:ser>
        <c:dLbls>
          <c:showLegendKey val="0"/>
          <c:showVal val="0"/>
          <c:showCatName val="0"/>
          <c:showSerName val="0"/>
          <c:showPercent val="0"/>
          <c:showBubbleSize val="0"/>
        </c:dLbls>
        <c:axId val="48253952"/>
        <c:axId val="48260224"/>
      </c:scatterChart>
      <c:valAx>
        <c:axId val="48253952"/>
        <c:scaling>
          <c:orientation val="minMax"/>
          <c:max val="90"/>
          <c:min val="0"/>
        </c:scaling>
        <c:delete val="0"/>
        <c:axPos val="b"/>
        <c:title>
          <c:tx>
            <c:rich>
              <a:bodyPr/>
              <a:lstStyle/>
              <a:p>
                <a:pPr>
                  <a:defRPr/>
                </a:pPr>
                <a:r>
                  <a:rPr lang="en-US"/>
                  <a:t>Edad</a:t>
                </a:r>
              </a:p>
            </c:rich>
          </c:tx>
          <c:overlay val="0"/>
        </c:title>
        <c:numFmt formatCode="General" sourceLinked="1"/>
        <c:majorTickMark val="out"/>
        <c:minorTickMark val="none"/>
        <c:tickLblPos val="nextTo"/>
        <c:crossAx val="48260224"/>
        <c:crosses val="autoZero"/>
        <c:crossBetween val="midCat"/>
      </c:valAx>
      <c:valAx>
        <c:axId val="48260224"/>
        <c:scaling>
          <c:orientation val="minMax"/>
        </c:scaling>
        <c:delete val="0"/>
        <c:axPos val="l"/>
        <c:majorGridlines>
          <c:spPr>
            <a:ln>
              <a:solidFill>
                <a:schemeClr val="bg2">
                  <a:lumMod val="60000"/>
                  <a:lumOff val="40000"/>
                </a:schemeClr>
              </a:solidFill>
            </a:ln>
          </c:spPr>
        </c:majorGridlines>
        <c:title>
          <c:tx>
            <c:rich>
              <a:bodyPr rot="-5400000" vert="horz"/>
              <a:lstStyle/>
              <a:p>
                <a:pPr>
                  <a:defRPr/>
                </a:pPr>
                <a:r>
                  <a:rPr lang="en-US" sz="1000" b="0" i="0" baseline="0">
                    <a:latin typeface="+mn-lt"/>
                  </a:rPr>
                  <a:t>Respecto de al promedio de los ingresos laborales entre 30 y 49 años</a:t>
                </a:r>
              </a:p>
            </c:rich>
          </c:tx>
          <c:layout>
            <c:manualLayout>
              <c:xMode val="edge"/>
              <c:yMode val="edge"/>
              <c:x val="1.8862642169728785E-2"/>
              <c:y val="0.13633120730328555"/>
            </c:manualLayout>
          </c:layout>
          <c:overlay val="0"/>
        </c:title>
        <c:numFmt formatCode="0.0" sourceLinked="0"/>
        <c:majorTickMark val="out"/>
        <c:minorTickMark val="none"/>
        <c:tickLblPos val="nextTo"/>
        <c:crossAx val="48253952"/>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86780087519782E-2"/>
          <c:y val="8.5005169808319528E-2"/>
          <c:w val="0.81762747171967864"/>
          <c:h val="0.82154696572019359"/>
        </c:manualLayout>
      </c:layout>
      <c:scatterChart>
        <c:scatterStyle val="lineMarker"/>
        <c:varyColors val="0"/>
        <c:ser>
          <c:idx val="0"/>
          <c:order val="0"/>
          <c:tx>
            <c:v>Consumption</c:v>
          </c:tx>
          <c:spPr>
            <a:ln>
              <a:solidFill>
                <a:schemeClr val="accent2">
                  <a:lumMod val="75000"/>
                </a:schemeClr>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'LAC8'!$L$3:$CX$3</c:f>
              <c:numCache>
                <c:formatCode>0.00</c:formatCode>
                <c:ptCount val="91"/>
                <c:pt idx="0">
                  <c:v>0.44054522246034333</c:v>
                </c:pt>
                <c:pt idx="1">
                  <c:v>0.45051298809197482</c:v>
                </c:pt>
                <c:pt idx="2">
                  <c:v>0.46808653162172281</c:v>
                </c:pt>
                <c:pt idx="3">
                  <c:v>0.49272056239373052</c:v>
                </c:pt>
                <c:pt idx="4">
                  <c:v>0.52335812606046617</c:v>
                </c:pt>
                <c:pt idx="5">
                  <c:v>0.59008748363145347</c:v>
                </c:pt>
                <c:pt idx="6">
                  <c:v>0.64796040162756285</c:v>
                </c:pt>
                <c:pt idx="7">
                  <c:v>0.69543538537923066</c:v>
                </c:pt>
                <c:pt idx="8">
                  <c:v>0.71226272207667451</c:v>
                </c:pt>
                <c:pt idx="9">
                  <c:v>0.7363437051732229</c:v>
                </c:pt>
                <c:pt idx="10">
                  <c:v>0.75764883812245942</c:v>
                </c:pt>
                <c:pt idx="11">
                  <c:v>0.78029569732970283</c:v>
                </c:pt>
                <c:pt idx="12">
                  <c:v>0.81146434263618861</c:v>
                </c:pt>
                <c:pt idx="13">
                  <c:v>0.83351538414502757</c:v>
                </c:pt>
                <c:pt idx="14">
                  <c:v>0.84768211482702749</c:v>
                </c:pt>
                <c:pt idx="15">
                  <c:v>0.86860175873311185</c:v>
                </c:pt>
                <c:pt idx="16">
                  <c:v>0.87708184570436754</c:v>
                </c:pt>
                <c:pt idx="17">
                  <c:v>0.89080747142439365</c:v>
                </c:pt>
                <c:pt idx="18">
                  <c:v>0.90367998594375787</c:v>
                </c:pt>
                <c:pt idx="19">
                  <c:v>0.91452188969400094</c:v>
                </c:pt>
                <c:pt idx="20">
                  <c:v>0.93873396085511318</c:v>
                </c:pt>
                <c:pt idx="21">
                  <c:v>0.95297583353585369</c:v>
                </c:pt>
                <c:pt idx="22">
                  <c:v>0.96208938775832697</c:v>
                </c:pt>
                <c:pt idx="23">
                  <c:v>0.96343275601076006</c:v>
                </c:pt>
                <c:pt idx="24">
                  <c:v>0.96538425425834384</c:v>
                </c:pt>
                <c:pt idx="25">
                  <c:v>0.97006003322309853</c:v>
                </c:pt>
                <c:pt idx="26">
                  <c:v>0.98048236135545686</c:v>
                </c:pt>
                <c:pt idx="27">
                  <c:v>0.98133712415177288</c:v>
                </c:pt>
                <c:pt idx="28">
                  <c:v>0.99011895940746197</c:v>
                </c:pt>
                <c:pt idx="29">
                  <c:v>0.98059343211770733</c:v>
                </c:pt>
                <c:pt idx="30">
                  <c:v>0.98101265296420759</c:v>
                </c:pt>
                <c:pt idx="31">
                  <c:v>0.9856028689490125</c:v>
                </c:pt>
                <c:pt idx="32">
                  <c:v>0.98315058942013867</c:v>
                </c:pt>
                <c:pt idx="33">
                  <c:v>0.99141217574180729</c:v>
                </c:pt>
                <c:pt idx="34">
                  <c:v>0.99739253624440261</c:v>
                </c:pt>
                <c:pt idx="35">
                  <c:v>0.99386400792062657</c:v>
                </c:pt>
                <c:pt idx="36">
                  <c:v>0.99782813248780822</c:v>
                </c:pt>
                <c:pt idx="37">
                  <c:v>0.99480675928946549</c:v>
                </c:pt>
                <c:pt idx="38">
                  <c:v>0.99458430331553038</c:v>
                </c:pt>
                <c:pt idx="39">
                  <c:v>0.99723648758591121</c:v>
                </c:pt>
                <c:pt idx="40">
                  <c:v>1.0009411028705277</c:v>
                </c:pt>
                <c:pt idx="41">
                  <c:v>1.0040857500669815</c:v>
                </c:pt>
                <c:pt idx="42">
                  <c:v>1.0036110692233082</c:v>
                </c:pt>
                <c:pt idx="43">
                  <c:v>1.0031765625593898</c:v>
                </c:pt>
                <c:pt idx="44">
                  <c:v>1.0049265591457932</c:v>
                </c:pt>
                <c:pt idx="45">
                  <c:v>1.0075547845784032</c:v>
                </c:pt>
                <c:pt idx="46">
                  <c:v>1.0076647402614829</c:v>
                </c:pt>
                <c:pt idx="47">
                  <c:v>1.0083052973246156</c:v>
                </c:pt>
                <c:pt idx="48">
                  <c:v>1.0166942543071487</c:v>
                </c:pt>
                <c:pt idx="49">
                  <c:v>1.0261493657433904</c:v>
                </c:pt>
                <c:pt idx="50">
                  <c:v>1.0394495545786462</c:v>
                </c:pt>
                <c:pt idx="51">
                  <c:v>1.046132842734752</c:v>
                </c:pt>
                <c:pt idx="52">
                  <c:v>1.0583534581397562</c:v>
                </c:pt>
                <c:pt idx="53">
                  <c:v>1.0671797084733059</c:v>
                </c:pt>
                <c:pt idx="54">
                  <c:v>1.070216846015126</c:v>
                </c:pt>
                <c:pt idx="55">
                  <c:v>1.0742781898622509</c:v>
                </c:pt>
                <c:pt idx="56">
                  <c:v>1.080204912948028</c:v>
                </c:pt>
                <c:pt idx="57">
                  <c:v>1.0808840688349246</c:v>
                </c:pt>
                <c:pt idx="58">
                  <c:v>1.0818321057605564</c:v>
                </c:pt>
                <c:pt idx="59">
                  <c:v>1.0795026048178289</c:v>
                </c:pt>
                <c:pt idx="60">
                  <c:v>1.0734751495512191</c:v>
                </c:pt>
                <c:pt idx="61">
                  <c:v>1.0692987298165679</c:v>
                </c:pt>
                <c:pt idx="62">
                  <c:v>1.067328869035113</c:v>
                </c:pt>
                <c:pt idx="63">
                  <c:v>1.0634716698503264</c:v>
                </c:pt>
                <c:pt idx="64">
                  <c:v>1.0591615147788731</c:v>
                </c:pt>
                <c:pt idx="65">
                  <c:v>1.0566582097615334</c:v>
                </c:pt>
                <c:pt idx="66">
                  <c:v>1.0530033099315221</c:v>
                </c:pt>
                <c:pt idx="67">
                  <c:v>1.0528608597141298</c:v>
                </c:pt>
                <c:pt idx="68">
                  <c:v>1.0526877306583169</c:v>
                </c:pt>
                <c:pt idx="69">
                  <c:v>1.0484313782005639</c:v>
                </c:pt>
                <c:pt idx="70">
                  <c:v>1.0464961393674299</c:v>
                </c:pt>
                <c:pt idx="71">
                  <c:v>1.0460232438805599</c:v>
                </c:pt>
                <c:pt idx="72">
                  <c:v>1.0468933984740401</c:v>
                </c:pt>
                <c:pt idx="73">
                  <c:v>1.0489206589137177</c:v>
                </c:pt>
                <c:pt idx="74">
                  <c:v>1.0520808345447443</c:v>
                </c:pt>
                <c:pt idx="75">
                  <c:v>1.0555852342730021</c:v>
                </c:pt>
                <c:pt idx="76">
                  <c:v>1.0583700922216346</c:v>
                </c:pt>
                <c:pt idx="77">
                  <c:v>1.0595221321986239</c:v>
                </c:pt>
                <c:pt idx="78">
                  <c:v>1.0590229426952928</c:v>
                </c:pt>
                <c:pt idx="79">
                  <c:v>1.0611365214338817</c:v>
                </c:pt>
                <c:pt idx="80">
                  <c:v>1.0653280155618097</c:v>
                </c:pt>
                <c:pt idx="81">
                  <c:v>1.0696944103581596</c:v>
                </c:pt>
                <c:pt idx="82">
                  <c:v>1.0705692068921318</c:v>
                </c:pt>
                <c:pt idx="83">
                  <c:v>1.0722438574311546</c:v>
                </c:pt>
                <c:pt idx="84">
                  <c:v>1.0705263130215352</c:v>
                </c:pt>
                <c:pt idx="85">
                  <c:v>1.0694179498824821</c:v>
                </c:pt>
                <c:pt idx="86">
                  <c:v>1.0656423362570404</c:v>
                </c:pt>
                <c:pt idx="87">
                  <c:v>1.0612989578827257</c:v>
                </c:pt>
                <c:pt idx="88">
                  <c:v>1.056315308085028</c:v>
                </c:pt>
                <c:pt idx="89">
                  <c:v>1.0473272369138846</c:v>
                </c:pt>
                <c:pt idx="90">
                  <c:v>1.0302687337173264</c:v>
                </c:pt>
              </c:numCache>
            </c:numRef>
          </c:yVal>
          <c:smooth val="0"/>
          <c:extLst>
            <c:ext xmlns:c16="http://schemas.microsoft.com/office/drawing/2014/chart" uri="{C3380CC4-5D6E-409C-BE32-E72D297353CC}">
              <c16:uniqueId val="{00000000-9755-4D07-9148-FA630CBF2EBC}"/>
            </c:ext>
          </c:extLst>
        </c:ser>
        <c:ser>
          <c:idx val="1"/>
          <c:order val="1"/>
          <c:tx>
            <c:v>Labor Earnings</c:v>
          </c:tx>
          <c:spPr>
            <a:ln>
              <a:solidFill>
                <a:srgbClr val="FF0000"/>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'LAC8'!$L$4:$CX$4</c:f>
              <c:numCache>
                <c:formatCode>0.00</c:formatCode>
                <c:ptCount val="91"/>
                <c:pt idx="0">
                  <c:v>0</c:v>
                </c:pt>
                <c:pt idx="1">
                  <c:v>0</c:v>
                </c:pt>
                <c:pt idx="2">
                  <c:v>0</c:v>
                </c:pt>
                <c:pt idx="3">
                  <c:v>0</c:v>
                </c:pt>
                <c:pt idx="4">
                  <c:v>0</c:v>
                </c:pt>
                <c:pt idx="5">
                  <c:v>0</c:v>
                </c:pt>
                <c:pt idx="6">
                  <c:v>4.8396710817463763E-5</c:v>
                </c:pt>
                <c:pt idx="7">
                  <c:v>8.6160448744094294E-5</c:v>
                </c:pt>
                <c:pt idx="8">
                  <c:v>4.293237829310419E-3</c:v>
                </c:pt>
                <c:pt idx="9">
                  <c:v>1.2350187259008221E-2</c:v>
                </c:pt>
                <c:pt idx="10">
                  <c:v>2.0836576517147841E-2</c:v>
                </c:pt>
                <c:pt idx="11">
                  <c:v>2.9901262886790125E-2</c:v>
                </c:pt>
                <c:pt idx="12">
                  <c:v>4.1331839976497975E-2</c:v>
                </c:pt>
                <c:pt idx="13">
                  <c:v>5.4263423203022534E-2</c:v>
                </c:pt>
                <c:pt idx="14">
                  <c:v>8.0007378086655145E-2</c:v>
                </c:pt>
                <c:pt idx="15">
                  <c:v>0.12020118107008644</c:v>
                </c:pt>
                <c:pt idx="16">
                  <c:v>0.16630464888360655</c:v>
                </c:pt>
                <c:pt idx="17">
                  <c:v>0.22657024366892942</c:v>
                </c:pt>
                <c:pt idx="18">
                  <c:v>0.29921469608508633</c:v>
                </c:pt>
                <c:pt idx="19">
                  <c:v>0.38114320617804781</c:v>
                </c:pt>
                <c:pt idx="20">
                  <c:v>0.469556395126346</c:v>
                </c:pt>
                <c:pt idx="21">
                  <c:v>0.56084827095706202</c:v>
                </c:pt>
                <c:pt idx="22">
                  <c:v>0.65167542383802113</c:v>
                </c:pt>
                <c:pt idx="23">
                  <c:v>0.74112902252584156</c:v>
                </c:pt>
                <c:pt idx="24">
                  <c:v>0.82828859639316665</c:v>
                </c:pt>
                <c:pt idx="25">
                  <c:v>0.90973725880821854</c:v>
                </c:pt>
                <c:pt idx="26">
                  <c:v>0.98343193667718964</c:v>
                </c:pt>
                <c:pt idx="27">
                  <c:v>1.0501265611776283</c:v>
                </c:pt>
                <c:pt idx="28">
                  <c:v>1.1093933954386548</c:v>
                </c:pt>
                <c:pt idx="29">
                  <c:v>1.1632499514779806</c:v>
                </c:pt>
                <c:pt idx="30">
                  <c:v>1.2081015600729237</c:v>
                </c:pt>
                <c:pt idx="31">
                  <c:v>1.2483880006636101</c:v>
                </c:pt>
                <c:pt idx="32">
                  <c:v>1.2809685461165523</c:v>
                </c:pt>
                <c:pt idx="33">
                  <c:v>1.3103446854750238</c:v>
                </c:pt>
                <c:pt idx="34">
                  <c:v>1.3350315637139967</c:v>
                </c:pt>
                <c:pt idx="35">
                  <c:v>1.3589625967888441</c:v>
                </c:pt>
                <c:pt idx="36">
                  <c:v>1.3799946894559525</c:v>
                </c:pt>
                <c:pt idx="37">
                  <c:v>1.4013494531848572</c:v>
                </c:pt>
                <c:pt idx="38">
                  <c:v>1.4169527295714204</c:v>
                </c:pt>
                <c:pt idx="39">
                  <c:v>1.4305133802888528</c:v>
                </c:pt>
                <c:pt idx="40">
                  <c:v>1.4442256952869634</c:v>
                </c:pt>
                <c:pt idx="41">
                  <c:v>1.4562012266936037</c:v>
                </c:pt>
                <c:pt idx="42">
                  <c:v>1.4666152783106279</c:v>
                </c:pt>
                <c:pt idx="43">
                  <c:v>1.4749575750290727</c:v>
                </c:pt>
                <c:pt idx="44">
                  <c:v>1.4785659643681361</c:v>
                </c:pt>
                <c:pt idx="45">
                  <c:v>1.4758388674212706</c:v>
                </c:pt>
                <c:pt idx="46">
                  <c:v>1.465662668382878</c:v>
                </c:pt>
                <c:pt idx="47">
                  <c:v>1.4499471394843513</c:v>
                </c:pt>
                <c:pt idx="48">
                  <c:v>1.4259225650858838</c:v>
                </c:pt>
                <c:pt idx="49">
                  <c:v>1.3954675378340091</c:v>
                </c:pt>
                <c:pt idx="50">
                  <c:v>1.3643388455969081</c:v>
                </c:pt>
                <c:pt idx="51">
                  <c:v>1.3307780479993538</c:v>
                </c:pt>
                <c:pt idx="52">
                  <c:v>1.2927271830981102</c:v>
                </c:pt>
                <c:pt idx="53">
                  <c:v>1.2487989780696298</c:v>
                </c:pt>
                <c:pt idx="54">
                  <c:v>1.201969641218281</c:v>
                </c:pt>
                <c:pt idx="55">
                  <c:v>1.1504856482953421</c:v>
                </c:pt>
                <c:pt idx="56">
                  <c:v>1.1022587266805288</c:v>
                </c:pt>
                <c:pt idx="57">
                  <c:v>1.0563605824001039</c:v>
                </c:pt>
                <c:pt idx="58">
                  <c:v>1.0072799901290257</c:v>
                </c:pt>
                <c:pt idx="59">
                  <c:v>0.94886978537094457</c:v>
                </c:pt>
                <c:pt idx="60">
                  <c:v>0.88769895683560063</c:v>
                </c:pt>
                <c:pt idx="61">
                  <c:v>0.82381992110540769</c:v>
                </c:pt>
                <c:pt idx="62">
                  <c:v>0.75851657191901156</c:v>
                </c:pt>
                <c:pt idx="63">
                  <c:v>0.69475256243111261</c:v>
                </c:pt>
                <c:pt idx="64">
                  <c:v>0.63217824780584264</c:v>
                </c:pt>
                <c:pt idx="65">
                  <c:v>0.56936404139440988</c:v>
                </c:pt>
                <c:pt idx="66">
                  <c:v>0.51031947791605659</c:v>
                </c:pt>
                <c:pt idx="67">
                  <c:v>0.45332422549185564</c:v>
                </c:pt>
                <c:pt idx="68">
                  <c:v>0.39986790638390468</c:v>
                </c:pt>
                <c:pt idx="69">
                  <c:v>0.35383045559293647</c:v>
                </c:pt>
                <c:pt idx="70">
                  <c:v>0.31451170721367189</c:v>
                </c:pt>
                <c:pt idx="71">
                  <c:v>0.27881284823172231</c:v>
                </c:pt>
                <c:pt idx="72">
                  <c:v>0.24813763875135741</c:v>
                </c:pt>
                <c:pt idx="73">
                  <c:v>0.22358283926876718</c:v>
                </c:pt>
                <c:pt idx="74">
                  <c:v>0.20194478906282456</c:v>
                </c:pt>
                <c:pt idx="75">
                  <c:v>0.18184044386702095</c:v>
                </c:pt>
                <c:pt idx="76">
                  <c:v>0.16130660619129891</c:v>
                </c:pt>
                <c:pt idx="77">
                  <c:v>0.14231445065098441</c:v>
                </c:pt>
                <c:pt idx="78">
                  <c:v>0.12350775098302003</c:v>
                </c:pt>
                <c:pt idx="79">
                  <c:v>0.10646547887965822</c:v>
                </c:pt>
                <c:pt idx="80">
                  <c:v>9.181848824754904E-2</c:v>
                </c:pt>
                <c:pt idx="81">
                  <c:v>8.1026809578106804E-2</c:v>
                </c:pt>
                <c:pt idx="82">
                  <c:v>7.0348796556252424E-2</c:v>
                </c:pt>
                <c:pt idx="83">
                  <c:v>5.7654294058959894E-2</c:v>
                </c:pt>
                <c:pt idx="84">
                  <c:v>4.6006214411355384E-2</c:v>
                </c:pt>
                <c:pt idx="85">
                  <c:v>3.6281909584564905E-2</c:v>
                </c:pt>
                <c:pt idx="86">
                  <c:v>2.8167741756158153E-2</c:v>
                </c:pt>
                <c:pt idx="87">
                  <c:v>2.2145406850283208E-2</c:v>
                </c:pt>
                <c:pt idx="88">
                  <c:v>1.787413564520127E-2</c:v>
                </c:pt>
                <c:pt idx="89">
                  <c:v>1.6147528726309843E-2</c:v>
                </c:pt>
                <c:pt idx="90">
                  <c:v>1.3457657819992247E-2</c:v>
                </c:pt>
              </c:numCache>
            </c:numRef>
          </c:yVal>
          <c:smooth val="0"/>
          <c:extLst>
            <c:ext xmlns:c16="http://schemas.microsoft.com/office/drawing/2014/chart" uri="{C3380CC4-5D6E-409C-BE32-E72D297353CC}">
              <c16:uniqueId val="{00000001-9755-4D07-9148-FA630CBF2EBC}"/>
            </c:ext>
          </c:extLst>
        </c:ser>
        <c:dLbls>
          <c:showLegendKey val="0"/>
          <c:showVal val="0"/>
          <c:showCatName val="0"/>
          <c:showSerName val="0"/>
          <c:showPercent val="0"/>
          <c:showBubbleSize val="0"/>
        </c:dLbls>
        <c:axId val="90121728"/>
        <c:axId val="90123648"/>
      </c:scatterChart>
      <c:valAx>
        <c:axId val="90121728"/>
        <c:scaling>
          <c:orientation val="minMax"/>
          <c:max val="90"/>
          <c:min val="0"/>
        </c:scaling>
        <c:delete val="0"/>
        <c:axPos val="b"/>
        <c:title>
          <c:tx>
            <c:rich>
              <a:bodyPr/>
              <a:lstStyle/>
              <a:p>
                <a:pPr>
                  <a:defRPr/>
                </a:pPr>
                <a:r>
                  <a:rPr lang="en-US"/>
                  <a:t>Edad</a:t>
                </a:r>
              </a:p>
            </c:rich>
          </c:tx>
          <c:overlay val="0"/>
        </c:title>
        <c:numFmt formatCode="General" sourceLinked="1"/>
        <c:majorTickMark val="out"/>
        <c:minorTickMark val="none"/>
        <c:tickLblPos val="nextTo"/>
        <c:crossAx val="90123648"/>
        <c:crosses val="autoZero"/>
        <c:crossBetween val="midCat"/>
      </c:valAx>
      <c:valAx>
        <c:axId val="90123648"/>
        <c:scaling>
          <c:orientation val="minMax"/>
        </c:scaling>
        <c:delete val="0"/>
        <c:axPos val="l"/>
        <c:majorGridlines>
          <c:spPr>
            <a:ln>
              <a:solidFill>
                <a:schemeClr val="bg2">
                  <a:lumMod val="60000"/>
                  <a:lumOff val="40000"/>
                </a:schemeClr>
              </a:solidFill>
            </a:ln>
          </c:spPr>
        </c:majorGridlines>
        <c:title>
          <c:tx>
            <c:rich>
              <a:bodyPr rot="-5400000" vert="horz"/>
              <a:lstStyle/>
              <a:p>
                <a:pPr>
                  <a:defRPr/>
                </a:pPr>
                <a:r>
                  <a:rPr lang="en-US" sz="1000" b="0" i="0" baseline="0">
                    <a:latin typeface="+mn-lt"/>
                  </a:rPr>
                  <a:t>Respecto de al promedio de los ingresos laborales entre 30 y 49 años</a:t>
                </a:r>
              </a:p>
            </c:rich>
          </c:tx>
          <c:layout>
            <c:manualLayout>
              <c:xMode val="edge"/>
              <c:yMode val="edge"/>
              <c:x val="1.8862642169728785E-2"/>
              <c:y val="0.13633120730328555"/>
            </c:manualLayout>
          </c:layout>
          <c:overlay val="0"/>
        </c:title>
        <c:numFmt formatCode="0.0" sourceLinked="0"/>
        <c:majorTickMark val="out"/>
        <c:minorTickMark val="none"/>
        <c:tickLblPos val="nextTo"/>
        <c:crossAx val="90121728"/>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86780087519782E-2"/>
          <c:y val="8.5005169808319528E-2"/>
          <c:w val="0.81762747171967864"/>
          <c:h val="0.82154696572019359"/>
        </c:manualLayout>
      </c:layout>
      <c:scatterChart>
        <c:scatterStyle val="lineMarker"/>
        <c:varyColors val="0"/>
        <c:ser>
          <c:idx val="0"/>
          <c:order val="0"/>
          <c:tx>
            <c:v>Consumption</c:v>
          </c:tx>
          <c:spPr>
            <a:ln>
              <a:solidFill>
                <a:schemeClr val="accent2">
                  <a:lumMod val="75000"/>
                </a:schemeClr>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'LAC8'!$L$3:$CX$3</c:f>
              <c:numCache>
                <c:formatCode>0.00</c:formatCode>
                <c:ptCount val="91"/>
                <c:pt idx="0">
                  <c:v>0.44054522246034328</c:v>
                </c:pt>
                <c:pt idx="1">
                  <c:v>0.45051298809197482</c:v>
                </c:pt>
                <c:pt idx="2">
                  <c:v>0.46808653162172281</c:v>
                </c:pt>
                <c:pt idx="3">
                  <c:v>0.49272056239373058</c:v>
                </c:pt>
                <c:pt idx="4">
                  <c:v>0.52335812606046617</c:v>
                </c:pt>
                <c:pt idx="5">
                  <c:v>0.59008748363145347</c:v>
                </c:pt>
                <c:pt idx="6">
                  <c:v>0.64796040162756285</c:v>
                </c:pt>
                <c:pt idx="7">
                  <c:v>0.69543538537923055</c:v>
                </c:pt>
                <c:pt idx="8">
                  <c:v>0.71226272207667451</c:v>
                </c:pt>
                <c:pt idx="9">
                  <c:v>0.7363437051732229</c:v>
                </c:pt>
                <c:pt idx="10">
                  <c:v>0.75764883812245964</c:v>
                </c:pt>
                <c:pt idx="11">
                  <c:v>0.78029569732970294</c:v>
                </c:pt>
                <c:pt idx="12">
                  <c:v>0.81146434263618861</c:v>
                </c:pt>
                <c:pt idx="13">
                  <c:v>0.83351538414502757</c:v>
                </c:pt>
                <c:pt idx="14">
                  <c:v>0.84768211482702749</c:v>
                </c:pt>
                <c:pt idx="15">
                  <c:v>0.86860175873311196</c:v>
                </c:pt>
                <c:pt idx="16">
                  <c:v>0.87708184570436754</c:v>
                </c:pt>
                <c:pt idx="17">
                  <c:v>0.89080747142439365</c:v>
                </c:pt>
                <c:pt idx="18">
                  <c:v>0.90367998594375787</c:v>
                </c:pt>
                <c:pt idx="19">
                  <c:v>0.91452188969400094</c:v>
                </c:pt>
                <c:pt idx="20">
                  <c:v>0.93873396085511318</c:v>
                </c:pt>
                <c:pt idx="21">
                  <c:v>0.95297583353585391</c:v>
                </c:pt>
                <c:pt idx="22">
                  <c:v>0.96208938775832697</c:v>
                </c:pt>
                <c:pt idx="23">
                  <c:v>0.96343275601076006</c:v>
                </c:pt>
                <c:pt idx="24">
                  <c:v>0.96538425425834384</c:v>
                </c:pt>
                <c:pt idx="25">
                  <c:v>0.97006003322309875</c:v>
                </c:pt>
                <c:pt idx="26">
                  <c:v>0.98048236135545663</c:v>
                </c:pt>
                <c:pt idx="27">
                  <c:v>0.98133712415177277</c:v>
                </c:pt>
                <c:pt idx="28">
                  <c:v>0.99011895940746186</c:v>
                </c:pt>
                <c:pt idx="29">
                  <c:v>0.98059343211770733</c:v>
                </c:pt>
                <c:pt idx="30">
                  <c:v>0.98101265296420759</c:v>
                </c:pt>
                <c:pt idx="31">
                  <c:v>0.9856028689490125</c:v>
                </c:pt>
                <c:pt idx="32">
                  <c:v>0.98315058942013855</c:v>
                </c:pt>
                <c:pt idx="33">
                  <c:v>0.99141217574180707</c:v>
                </c:pt>
                <c:pt idx="34">
                  <c:v>0.99739253624440261</c:v>
                </c:pt>
                <c:pt idx="35">
                  <c:v>0.99386400792062657</c:v>
                </c:pt>
                <c:pt idx="36">
                  <c:v>0.99782813248780833</c:v>
                </c:pt>
                <c:pt idx="37">
                  <c:v>0.99480675928946549</c:v>
                </c:pt>
                <c:pt idx="38">
                  <c:v>0.99458430331553038</c:v>
                </c:pt>
                <c:pt idx="39">
                  <c:v>0.9972364875859111</c:v>
                </c:pt>
                <c:pt idx="40">
                  <c:v>1.0009411028705277</c:v>
                </c:pt>
                <c:pt idx="41">
                  <c:v>1.0040857500669815</c:v>
                </c:pt>
                <c:pt idx="42">
                  <c:v>1.0036110692233082</c:v>
                </c:pt>
                <c:pt idx="43">
                  <c:v>1.0031765625593898</c:v>
                </c:pt>
                <c:pt idx="44">
                  <c:v>1.0049265591457932</c:v>
                </c:pt>
                <c:pt idx="45">
                  <c:v>1.0075547845784032</c:v>
                </c:pt>
                <c:pt idx="46">
                  <c:v>1.0076647402614825</c:v>
                </c:pt>
                <c:pt idx="47">
                  <c:v>1.0083052973246154</c:v>
                </c:pt>
                <c:pt idx="48">
                  <c:v>1.0166942543071482</c:v>
                </c:pt>
                <c:pt idx="49">
                  <c:v>1.0261493657433904</c:v>
                </c:pt>
                <c:pt idx="50">
                  <c:v>1.0394495545786462</c:v>
                </c:pt>
                <c:pt idx="51">
                  <c:v>1.046132842734752</c:v>
                </c:pt>
                <c:pt idx="52">
                  <c:v>1.0583534581397562</c:v>
                </c:pt>
                <c:pt idx="53">
                  <c:v>1.0671797084733059</c:v>
                </c:pt>
                <c:pt idx="54">
                  <c:v>1.070216846015126</c:v>
                </c:pt>
                <c:pt idx="55">
                  <c:v>1.0742781898622511</c:v>
                </c:pt>
                <c:pt idx="56">
                  <c:v>1.080204912948028</c:v>
                </c:pt>
                <c:pt idx="57">
                  <c:v>1.0808840688349246</c:v>
                </c:pt>
                <c:pt idx="58">
                  <c:v>1.0818321057605564</c:v>
                </c:pt>
                <c:pt idx="59">
                  <c:v>1.0795026048178289</c:v>
                </c:pt>
                <c:pt idx="60">
                  <c:v>1.0734751495512194</c:v>
                </c:pt>
                <c:pt idx="61">
                  <c:v>1.0692987298165681</c:v>
                </c:pt>
                <c:pt idx="62">
                  <c:v>1.067328869035113</c:v>
                </c:pt>
                <c:pt idx="63">
                  <c:v>1.0634716698503264</c:v>
                </c:pt>
                <c:pt idx="64">
                  <c:v>1.0591615147788731</c:v>
                </c:pt>
                <c:pt idx="65">
                  <c:v>1.0566582097615338</c:v>
                </c:pt>
                <c:pt idx="66">
                  <c:v>1.0530033099315221</c:v>
                </c:pt>
                <c:pt idx="67">
                  <c:v>1.0528608597141298</c:v>
                </c:pt>
                <c:pt idx="68">
                  <c:v>1.0526877306583171</c:v>
                </c:pt>
                <c:pt idx="69">
                  <c:v>1.0484313782005639</c:v>
                </c:pt>
                <c:pt idx="70">
                  <c:v>1.0464961393674299</c:v>
                </c:pt>
                <c:pt idx="71">
                  <c:v>1.0460232438805599</c:v>
                </c:pt>
                <c:pt idx="72">
                  <c:v>1.0468933984740396</c:v>
                </c:pt>
                <c:pt idx="73">
                  <c:v>1.0489206589137177</c:v>
                </c:pt>
                <c:pt idx="74">
                  <c:v>1.0520808345447445</c:v>
                </c:pt>
                <c:pt idx="75">
                  <c:v>1.0555852342730021</c:v>
                </c:pt>
                <c:pt idx="76">
                  <c:v>1.0583700922216346</c:v>
                </c:pt>
                <c:pt idx="77">
                  <c:v>1.0595221321986239</c:v>
                </c:pt>
                <c:pt idx="78">
                  <c:v>1.0590229426952928</c:v>
                </c:pt>
                <c:pt idx="79">
                  <c:v>1.0611365214338819</c:v>
                </c:pt>
                <c:pt idx="80">
                  <c:v>1.0653280155618097</c:v>
                </c:pt>
                <c:pt idx="81">
                  <c:v>1.0696944103581594</c:v>
                </c:pt>
                <c:pt idx="82">
                  <c:v>1.0705692068921318</c:v>
                </c:pt>
                <c:pt idx="83">
                  <c:v>1.0722438574311546</c:v>
                </c:pt>
                <c:pt idx="84">
                  <c:v>1.0705263130215352</c:v>
                </c:pt>
                <c:pt idx="85">
                  <c:v>1.0694179498824821</c:v>
                </c:pt>
                <c:pt idx="86">
                  <c:v>1.0656423362570404</c:v>
                </c:pt>
                <c:pt idx="87">
                  <c:v>1.0612989578827257</c:v>
                </c:pt>
                <c:pt idx="88">
                  <c:v>1.056315308085028</c:v>
                </c:pt>
                <c:pt idx="89">
                  <c:v>1.0473272369138846</c:v>
                </c:pt>
                <c:pt idx="90">
                  <c:v>1.0302687337173264</c:v>
                </c:pt>
              </c:numCache>
            </c:numRef>
          </c:yVal>
          <c:smooth val="0"/>
          <c:extLst>
            <c:ext xmlns:c16="http://schemas.microsoft.com/office/drawing/2014/chart" uri="{C3380CC4-5D6E-409C-BE32-E72D297353CC}">
              <c16:uniqueId val="{00000000-6A93-453A-923A-1FCA73CA4182}"/>
            </c:ext>
          </c:extLst>
        </c:ser>
        <c:ser>
          <c:idx val="1"/>
          <c:order val="1"/>
          <c:tx>
            <c:v>Labor Earnings</c:v>
          </c:tx>
          <c:spPr>
            <a:ln>
              <a:solidFill>
                <a:srgbClr val="FF0000"/>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'LAC8'!$L$4:$CX$4</c:f>
              <c:numCache>
                <c:formatCode>0.00</c:formatCode>
                <c:ptCount val="91"/>
                <c:pt idx="0">
                  <c:v>0</c:v>
                </c:pt>
                <c:pt idx="1">
                  <c:v>0</c:v>
                </c:pt>
                <c:pt idx="2">
                  <c:v>0</c:v>
                </c:pt>
                <c:pt idx="3">
                  <c:v>0</c:v>
                </c:pt>
                <c:pt idx="4">
                  <c:v>0</c:v>
                </c:pt>
                <c:pt idx="5">
                  <c:v>0</c:v>
                </c:pt>
                <c:pt idx="6">
                  <c:v>4.839671081746379E-5</c:v>
                </c:pt>
                <c:pt idx="7">
                  <c:v>8.6160448744094335E-5</c:v>
                </c:pt>
                <c:pt idx="8">
                  <c:v>4.293237829310419E-3</c:v>
                </c:pt>
                <c:pt idx="9">
                  <c:v>1.2350187259008221E-2</c:v>
                </c:pt>
                <c:pt idx="10">
                  <c:v>2.0836576517147841E-2</c:v>
                </c:pt>
                <c:pt idx="11">
                  <c:v>2.9901262886790136E-2</c:v>
                </c:pt>
                <c:pt idx="12">
                  <c:v>4.1331839976497975E-2</c:v>
                </c:pt>
                <c:pt idx="13">
                  <c:v>5.4263423203022534E-2</c:v>
                </c:pt>
                <c:pt idx="14">
                  <c:v>8.0007378086655173E-2</c:v>
                </c:pt>
                <c:pt idx="15">
                  <c:v>0.12020118107008647</c:v>
                </c:pt>
                <c:pt idx="16">
                  <c:v>0.16630464888360655</c:v>
                </c:pt>
                <c:pt idx="17">
                  <c:v>0.22657024366892942</c:v>
                </c:pt>
                <c:pt idx="18">
                  <c:v>0.29921469608508638</c:v>
                </c:pt>
                <c:pt idx="19">
                  <c:v>0.38114320617804781</c:v>
                </c:pt>
                <c:pt idx="20">
                  <c:v>0.46955639512634606</c:v>
                </c:pt>
                <c:pt idx="21">
                  <c:v>0.56084827095706202</c:v>
                </c:pt>
                <c:pt idx="22">
                  <c:v>0.65167542383802135</c:v>
                </c:pt>
                <c:pt idx="23">
                  <c:v>0.7411290225258419</c:v>
                </c:pt>
                <c:pt idx="24">
                  <c:v>0.82828859639316665</c:v>
                </c:pt>
                <c:pt idx="25">
                  <c:v>0.90973725880821854</c:v>
                </c:pt>
                <c:pt idx="26">
                  <c:v>0.98343193667718964</c:v>
                </c:pt>
                <c:pt idx="27">
                  <c:v>1.0501265611776283</c:v>
                </c:pt>
                <c:pt idx="28">
                  <c:v>1.1093933954386546</c:v>
                </c:pt>
                <c:pt idx="29">
                  <c:v>1.1632499514779806</c:v>
                </c:pt>
                <c:pt idx="30">
                  <c:v>1.2081015600729237</c:v>
                </c:pt>
                <c:pt idx="31">
                  <c:v>1.2483880006636101</c:v>
                </c:pt>
                <c:pt idx="32">
                  <c:v>1.2809685461165523</c:v>
                </c:pt>
                <c:pt idx="33">
                  <c:v>1.3103446854750238</c:v>
                </c:pt>
                <c:pt idx="34">
                  <c:v>1.3350315637139967</c:v>
                </c:pt>
                <c:pt idx="35">
                  <c:v>1.3589625967888441</c:v>
                </c:pt>
                <c:pt idx="36">
                  <c:v>1.3799946894559521</c:v>
                </c:pt>
                <c:pt idx="37">
                  <c:v>1.4013494531848569</c:v>
                </c:pt>
                <c:pt idx="38">
                  <c:v>1.4169527295714206</c:v>
                </c:pt>
                <c:pt idx="39">
                  <c:v>1.4305133802888528</c:v>
                </c:pt>
                <c:pt idx="40">
                  <c:v>1.4442256952869632</c:v>
                </c:pt>
                <c:pt idx="41">
                  <c:v>1.4562012266936037</c:v>
                </c:pt>
                <c:pt idx="42">
                  <c:v>1.4666152783106279</c:v>
                </c:pt>
                <c:pt idx="43">
                  <c:v>1.4749575750290727</c:v>
                </c:pt>
                <c:pt idx="44">
                  <c:v>1.4785659643681361</c:v>
                </c:pt>
                <c:pt idx="45">
                  <c:v>1.4758388674212706</c:v>
                </c:pt>
                <c:pt idx="46">
                  <c:v>1.4656626683828777</c:v>
                </c:pt>
                <c:pt idx="47">
                  <c:v>1.4499471394843513</c:v>
                </c:pt>
                <c:pt idx="48">
                  <c:v>1.4259225650858838</c:v>
                </c:pt>
                <c:pt idx="49">
                  <c:v>1.3954675378340091</c:v>
                </c:pt>
                <c:pt idx="50">
                  <c:v>1.3643388455969081</c:v>
                </c:pt>
                <c:pt idx="51">
                  <c:v>1.3307780479993538</c:v>
                </c:pt>
                <c:pt idx="52">
                  <c:v>1.2927271830981102</c:v>
                </c:pt>
                <c:pt idx="53">
                  <c:v>1.2487989780696298</c:v>
                </c:pt>
                <c:pt idx="54">
                  <c:v>1.2019696412182808</c:v>
                </c:pt>
                <c:pt idx="55">
                  <c:v>1.1504856482953421</c:v>
                </c:pt>
                <c:pt idx="56">
                  <c:v>1.1022587266805293</c:v>
                </c:pt>
                <c:pt idx="57">
                  <c:v>1.0563605824001039</c:v>
                </c:pt>
                <c:pt idx="58">
                  <c:v>1.0072799901290255</c:v>
                </c:pt>
                <c:pt idx="59">
                  <c:v>0.94886978537094457</c:v>
                </c:pt>
                <c:pt idx="60">
                  <c:v>0.88769895683560063</c:v>
                </c:pt>
                <c:pt idx="61">
                  <c:v>0.82381992110540769</c:v>
                </c:pt>
                <c:pt idx="62">
                  <c:v>0.75851657191901156</c:v>
                </c:pt>
                <c:pt idx="63">
                  <c:v>0.69475256243111261</c:v>
                </c:pt>
                <c:pt idx="64">
                  <c:v>0.63217824780584264</c:v>
                </c:pt>
                <c:pt idx="65">
                  <c:v>0.56936404139440988</c:v>
                </c:pt>
                <c:pt idx="66">
                  <c:v>0.51031947791605659</c:v>
                </c:pt>
                <c:pt idx="67">
                  <c:v>0.45332422549185575</c:v>
                </c:pt>
                <c:pt idx="68">
                  <c:v>0.39986790638390479</c:v>
                </c:pt>
                <c:pt idx="69">
                  <c:v>0.35383045559293647</c:v>
                </c:pt>
                <c:pt idx="70">
                  <c:v>0.314511707213672</c:v>
                </c:pt>
                <c:pt idx="71">
                  <c:v>0.27881284823172231</c:v>
                </c:pt>
                <c:pt idx="72">
                  <c:v>0.24813763875135741</c:v>
                </c:pt>
                <c:pt idx="73">
                  <c:v>0.22358283926876718</c:v>
                </c:pt>
                <c:pt idx="74">
                  <c:v>0.20194478906282462</c:v>
                </c:pt>
                <c:pt idx="75">
                  <c:v>0.18184044386702103</c:v>
                </c:pt>
                <c:pt idx="76">
                  <c:v>0.16130660619129891</c:v>
                </c:pt>
                <c:pt idx="77">
                  <c:v>0.14231445065098441</c:v>
                </c:pt>
                <c:pt idx="78">
                  <c:v>0.12350775098302005</c:v>
                </c:pt>
                <c:pt idx="79">
                  <c:v>0.10646547887965822</c:v>
                </c:pt>
                <c:pt idx="80">
                  <c:v>9.181848824754904E-2</c:v>
                </c:pt>
                <c:pt idx="81">
                  <c:v>8.1026809578106831E-2</c:v>
                </c:pt>
                <c:pt idx="82">
                  <c:v>7.0348796556252424E-2</c:v>
                </c:pt>
                <c:pt idx="83">
                  <c:v>5.7654294058959894E-2</c:v>
                </c:pt>
                <c:pt idx="84">
                  <c:v>4.6006214411355384E-2</c:v>
                </c:pt>
                <c:pt idx="85">
                  <c:v>3.6281909584564918E-2</c:v>
                </c:pt>
                <c:pt idx="86">
                  <c:v>2.8167741756158153E-2</c:v>
                </c:pt>
                <c:pt idx="87">
                  <c:v>2.2145406850283208E-2</c:v>
                </c:pt>
                <c:pt idx="88">
                  <c:v>1.7874135645201274E-2</c:v>
                </c:pt>
                <c:pt idx="89">
                  <c:v>1.6147528726309843E-2</c:v>
                </c:pt>
                <c:pt idx="90">
                  <c:v>1.3457657819992247E-2</c:v>
                </c:pt>
              </c:numCache>
            </c:numRef>
          </c:yVal>
          <c:smooth val="0"/>
          <c:extLst>
            <c:ext xmlns:c16="http://schemas.microsoft.com/office/drawing/2014/chart" uri="{C3380CC4-5D6E-409C-BE32-E72D297353CC}">
              <c16:uniqueId val="{00000001-6A93-453A-923A-1FCA73CA4182}"/>
            </c:ext>
          </c:extLst>
        </c:ser>
        <c:dLbls>
          <c:showLegendKey val="0"/>
          <c:showVal val="0"/>
          <c:showCatName val="0"/>
          <c:showSerName val="0"/>
          <c:showPercent val="0"/>
          <c:showBubbleSize val="0"/>
        </c:dLbls>
        <c:axId val="98597504"/>
        <c:axId val="98603776"/>
      </c:scatterChart>
      <c:valAx>
        <c:axId val="98597504"/>
        <c:scaling>
          <c:orientation val="minMax"/>
          <c:max val="90"/>
          <c:min val="0"/>
        </c:scaling>
        <c:delete val="0"/>
        <c:axPos val="b"/>
        <c:title>
          <c:tx>
            <c:rich>
              <a:bodyPr/>
              <a:lstStyle/>
              <a:p>
                <a:pPr>
                  <a:defRPr/>
                </a:pPr>
                <a:r>
                  <a:rPr lang="en-US"/>
                  <a:t>Edad</a:t>
                </a:r>
              </a:p>
            </c:rich>
          </c:tx>
          <c:overlay val="0"/>
        </c:title>
        <c:numFmt formatCode="General" sourceLinked="1"/>
        <c:majorTickMark val="out"/>
        <c:minorTickMark val="none"/>
        <c:tickLblPos val="nextTo"/>
        <c:crossAx val="98603776"/>
        <c:crosses val="autoZero"/>
        <c:crossBetween val="midCat"/>
      </c:valAx>
      <c:valAx>
        <c:axId val="98603776"/>
        <c:scaling>
          <c:orientation val="minMax"/>
        </c:scaling>
        <c:delete val="0"/>
        <c:axPos val="l"/>
        <c:majorGridlines>
          <c:spPr>
            <a:ln>
              <a:solidFill>
                <a:schemeClr val="bg2">
                  <a:lumMod val="60000"/>
                  <a:lumOff val="40000"/>
                </a:schemeClr>
              </a:solidFill>
            </a:ln>
          </c:spPr>
        </c:majorGridlines>
        <c:title>
          <c:tx>
            <c:rich>
              <a:bodyPr rot="-5400000" vert="horz"/>
              <a:lstStyle/>
              <a:p>
                <a:pPr>
                  <a:defRPr/>
                </a:pPr>
                <a:r>
                  <a:rPr lang="en-US" sz="1000" b="0" i="0" baseline="0">
                    <a:latin typeface="+mn-lt"/>
                  </a:rPr>
                  <a:t>Respecto de al promedio de los ingresos laborales entre 30 y 49 años</a:t>
                </a:r>
              </a:p>
            </c:rich>
          </c:tx>
          <c:layout>
            <c:manualLayout>
              <c:xMode val="edge"/>
              <c:yMode val="edge"/>
              <c:x val="1.8862642169728785E-2"/>
              <c:y val="0.13633120730328555"/>
            </c:manualLayout>
          </c:layout>
          <c:overlay val="0"/>
        </c:title>
        <c:numFmt formatCode="0.0" sourceLinked="0"/>
        <c:majorTickMark val="out"/>
        <c:minorTickMark val="none"/>
        <c:tickLblPos val="nextTo"/>
        <c:crossAx val="98597504"/>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86780087519782E-2"/>
          <c:y val="8.5005169808319528E-2"/>
          <c:w val="0.81762747171967864"/>
          <c:h val="0.82154696572019359"/>
        </c:manualLayout>
      </c:layout>
      <c:scatterChart>
        <c:scatterStyle val="lineMarker"/>
        <c:varyColors val="0"/>
        <c:ser>
          <c:idx val="0"/>
          <c:order val="0"/>
          <c:tx>
            <c:v>Consumption</c:v>
          </c:tx>
          <c:spPr>
            <a:ln>
              <a:solidFill>
                <a:schemeClr val="accent2">
                  <a:lumMod val="75000"/>
                </a:schemeClr>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'LAC8'!$L$3:$CX$3</c:f>
              <c:numCache>
                <c:formatCode>0.00</c:formatCode>
                <c:ptCount val="91"/>
                <c:pt idx="0">
                  <c:v>0.44054522246034322</c:v>
                </c:pt>
                <c:pt idx="1">
                  <c:v>0.45051298809197482</c:v>
                </c:pt>
                <c:pt idx="2">
                  <c:v>0.46808653162172281</c:v>
                </c:pt>
                <c:pt idx="3">
                  <c:v>0.49272056239373063</c:v>
                </c:pt>
                <c:pt idx="4">
                  <c:v>0.52335812606046617</c:v>
                </c:pt>
                <c:pt idx="5">
                  <c:v>0.59008748363145347</c:v>
                </c:pt>
                <c:pt idx="6">
                  <c:v>0.64796040162756285</c:v>
                </c:pt>
                <c:pt idx="7">
                  <c:v>0.69543538537923044</c:v>
                </c:pt>
                <c:pt idx="8">
                  <c:v>0.71226272207667451</c:v>
                </c:pt>
                <c:pt idx="9">
                  <c:v>0.7363437051732229</c:v>
                </c:pt>
                <c:pt idx="10">
                  <c:v>0.75764883812245976</c:v>
                </c:pt>
                <c:pt idx="11">
                  <c:v>0.78029569732970305</c:v>
                </c:pt>
                <c:pt idx="12">
                  <c:v>0.81146434263618861</c:v>
                </c:pt>
                <c:pt idx="13">
                  <c:v>0.83351538414502757</c:v>
                </c:pt>
                <c:pt idx="14">
                  <c:v>0.84768211482702749</c:v>
                </c:pt>
                <c:pt idx="15">
                  <c:v>0.86860175873311218</c:v>
                </c:pt>
                <c:pt idx="16">
                  <c:v>0.87708184570436754</c:v>
                </c:pt>
                <c:pt idx="17">
                  <c:v>0.89080747142439365</c:v>
                </c:pt>
                <c:pt idx="18">
                  <c:v>0.90367998594375787</c:v>
                </c:pt>
                <c:pt idx="19">
                  <c:v>0.91452188969400094</c:v>
                </c:pt>
                <c:pt idx="20">
                  <c:v>0.93873396085511318</c:v>
                </c:pt>
                <c:pt idx="21">
                  <c:v>0.95297583353585413</c:v>
                </c:pt>
                <c:pt idx="22">
                  <c:v>0.96208938775832697</c:v>
                </c:pt>
                <c:pt idx="23">
                  <c:v>0.96343275601076006</c:v>
                </c:pt>
                <c:pt idx="24">
                  <c:v>0.96538425425834384</c:v>
                </c:pt>
                <c:pt idx="25">
                  <c:v>0.97006003322309886</c:v>
                </c:pt>
                <c:pt idx="26">
                  <c:v>0.9804823613554563</c:v>
                </c:pt>
                <c:pt idx="27">
                  <c:v>0.98133712415177266</c:v>
                </c:pt>
                <c:pt idx="28">
                  <c:v>0.99011895940746175</c:v>
                </c:pt>
                <c:pt idx="29">
                  <c:v>0.98059343211770733</c:v>
                </c:pt>
                <c:pt idx="30">
                  <c:v>0.98101265296420759</c:v>
                </c:pt>
                <c:pt idx="31">
                  <c:v>0.9856028689490125</c:v>
                </c:pt>
                <c:pt idx="32">
                  <c:v>0.98315058942013844</c:v>
                </c:pt>
                <c:pt idx="33">
                  <c:v>0.99141217574180684</c:v>
                </c:pt>
                <c:pt idx="34">
                  <c:v>0.99739253624440261</c:v>
                </c:pt>
                <c:pt idx="35">
                  <c:v>0.99386400792062657</c:v>
                </c:pt>
                <c:pt idx="36">
                  <c:v>0.99782813248780844</c:v>
                </c:pt>
                <c:pt idx="37">
                  <c:v>0.99480675928946549</c:v>
                </c:pt>
                <c:pt idx="38">
                  <c:v>0.99458430331553038</c:v>
                </c:pt>
                <c:pt idx="39">
                  <c:v>0.99723648758591099</c:v>
                </c:pt>
                <c:pt idx="40">
                  <c:v>1.0009411028705277</c:v>
                </c:pt>
                <c:pt idx="41">
                  <c:v>1.0040857500669815</c:v>
                </c:pt>
                <c:pt idx="42">
                  <c:v>1.0036110692233082</c:v>
                </c:pt>
                <c:pt idx="43">
                  <c:v>1.0031765625593898</c:v>
                </c:pt>
                <c:pt idx="44">
                  <c:v>1.0049265591457932</c:v>
                </c:pt>
                <c:pt idx="45">
                  <c:v>1.0075547845784032</c:v>
                </c:pt>
                <c:pt idx="46">
                  <c:v>1.007664740261482</c:v>
                </c:pt>
                <c:pt idx="47">
                  <c:v>1.0083052973246152</c:v>
                </c:pt>
                <c:pt idx="48">
                  <c:v>1.0166942543071478</c:v>
                </c:pt>
                <c:pt idx="49">
                  <c:v>1.0261493657433904</c:v>
                </c:pt>
                <c:pt idx="50">
                  <c:v>1.0394495545786462</c:v>
                </c:pt>
                <c:pt idx="51">
                  <c:v>1.046132842734752</c:v>
                </c:pt>
                <c:pt idx="52">
                  <c:v>1.0583534581397562</c:v>
                </c:pt>
                <c:pt idx="53">
                  <c:v>1.0671797084733059</c:v>
                </c:pt>
                <c:pt idx="54">
                  <c:v>1.070216846015126</c:v>
                </c:pt>
                <c:pt idx="55">
                  <c:v>1.0742781898622513</c:v>
                </c:pt>
                <c:pt idx="56">
                  <c:v>1.080204912948028</c:v>
                </c:pt>
                <c:pt idx="57">
                  <c:v>1.0808840688349246</c:v>
                </c:pt>
                <c:pt idx="58">
                  <c:v>1.0818321057605564</c:v>
                </c:pt>
                <c:pt idx="59">
                  <c:v>1.0795026048178289</c:v>
                </c:pt>
                <c:pt idx="60">
                  <c:v>1.0734751495512198</c:v>
                </c:pt>
                <c:pt idx="61">
                  <c:v>1.0692987298165681</c:v>
                </c:pt>
                <c:pt idx="62">
                  <c:v>1.067328869035113</c:v>
                </c:pt>
                <c:pt idx="63">
                  <c:v>1.0634716698503264</c:v>
                </c:pt>
                <c:pt idx="64">
                  <c:v>1.0591615147788731</c:v>
                </c:pt>
                <c:pt idx="65">
                  <c:v>1.0566582097615342</c:v>
                </c:pt>
                <c:pt idx="66">
                  <c:v>1.0530033099315221</c:v>
                </c:pt>
                <c:pt idx="67">
                  <c:v>1.0528608597141298</c:v>
                </c:pt>
                <c:pt idx="68">
                  <c:v>1.0526877306583173</c:v>
                </c:pt>
                <c:pt idx="69">
                  <c:v>1.0484313782005639</c:v>
                </c:pt>
                <c:pt idx="70">
                  <c:v>1.0464961393674299</c:v>
                </c:pt>
                <c:pt idx="71">
                  <c:v>1.0460232438805599</c:v>
                </c:pt>
                <c:pt idx="72">
                  <c:v>1.0468933984740394</c:v>
                </c:pt>
                <c:pt idx="73">
                  <c:v>1.0489206589137177</c:v>
                </c:pt>
                <c:pt idx="74">
                  <c:v>1.0520808345447448</c:v>
                </c:pt>
                <c:pt idx="75">
                  <c:v>1.0555852342730021</c:v>
                </c:pt>
                <c:pt idx="76">
                  <c:v>1.0583700922216346</c:v>
                </c:pt>
                <c:pt idx="77">
                  <c:v>1.0595221321986239</c:v>
                </c:pt>
                <c:pt idx="78">
                  <c:v>1.0590229426952928</c:v>
                </c:pt>
                <c:pt idx="79">
                  <c:v>1.0611365214338822</c:v>
                </c:pt>
                <c:pt idx="80">
                  <c:v>1.0653280155618097</c:v>
                </c:pt>
                <c:pt idx="81">
                  <c:v>1.0696944103581592</c:v>
                </c:pt>
                <c:pt idx="82">
                  <c:v>1.0705692068921318</c:v>
                </c:pt>
                <c:pt idx="83">
                  <c:v>1.0722438574311546</c:v>
                </c:pt>
                <c:pt idx="84">
                  <c:v>1.0705263130215352</c:v>
                </c:pt>
                <c:pt idx="85">
                  <c:v>1.0694179498824821</c:v>
                </c:pt>
                <c:pt idx="86">
                  <c:v>1.0656423362570404</c:v>
                </c:pt>
                <c:pt idx="87">
                  <c:v>1.0612989578827257</c:v>
                </c:pt>
                <c:pt idx="88">
                  <c:v>1.056315308085028</c:v>
                </c:pt>
                <c:pt idx="89">
                  <c:v>1.0473272369138846</c:v>
                </c:pt>
                <c:pt idx="90">
                  <c:v>1.0302687337173264</c:v>
                </c:pt>
              </c:numCache>
            </c:numRef>
          </c:yVal>
          <c:smooth val="0"/>
          <c:extLst>
            <c:ext xmlns:c16="http://schemas.microsoft.com/office/drawing/2014/chart" uri="{C3380CC4-5D6E-409C-BE32-E72D297353CC}">
              <c16:uniqueId val="{00000000-E20C-42E3-9CF4-AEDD339AE8A9}"/>
            </c:ext>
          </c:extLst>
        </c:ser>
        <c:ser>
          <c:idx val="1"/>
          <c:order val="1"/>
          <c:tx>
            <c:v>Labor Earnings</c:v>
          </c:tx>
          <c:spPr>
            <a:ln>
              <a:solidFill>
                <a:srgbClr val="FF0000"/>
              </a:solidFill>
            </a:ln>
          </c:spPr>
          <c:marker>
            <c:symbol val="none"/>
          </c:marker>
          <c:xVal>
            <c:numRef>
              <c:f>'LAC8'!$L$2:$CX$2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'LAC8'!$L$4:$CX$4</c:f>
              <c:numCache>
                <c:formatCode>0.00</c:formatCode>
                <c:ptCount val="91"/>
                <c:pt idx="0">
                  <c:v>0</c:v>
                </c:pt>
                <c:pt idx="1">
                  <c:v>0</c:v>
                </c:pt>
                <c:pt idx="2">
                  <c:v>0</c:v>
                </c:pt>
                <c:pt idx="3">
                  <c:v>0</c:v>
                </c:pt>
                <c:pt idx="4">
                  <c:v>0</c:v>
                </c:pt>
                <c:pt idx="5">
                  <c:v>0</c:v>
                </c:pt>
                <c:pt idx="6">
                  <c:v>4.8396710817463818E-5</c:v>
                </c:pt>
                <c:pt idx="7">
                  <c:v>8.6160448744094389E-5</c:v>
                </c:pt>
                <c:pt idx="8">
                  <c:v>4.293237829310419E-3</c:v>
                </c:pt>
                <c:pt idx="9">
                  <c:v>1.2350187259008221E-2</c:v>
                </c:pt>
                <c:pt idx="10">
                  <c:v>2.0836576517147841E-2</c:v>
                </c:pt>
                <c:pt idx="11">
                  <c:v>2.9901262886790143E-2</c:v>
                </c:pt>
                <c:pt idx="12">
                  <c:v>4.1331839976497975E-2</c:v>
                </c:pt>
                <c:pt idx="13">
                  <c:v>5.4263423203022534E-2</c:v>
                </c:pt>
                <c:pt idx="14">
                  <c:v>8.0007378086655201E-2</c:v>
                </c:pt>
                <c:pt idx="15">
                  <c:v>0.1202011810700865</c:v>
                </c:pt>
                <c:pt idx="16">
                  <c:v>0.16630464888360655</c:v>
                </c:pt>
                <c:pt idx="17">
                  <c:v>0.22657024366892942</c:v>
                </c:pt>
                <c:pt idx="18">
                  <c:v>0.29921469608508638</c:v>
                </c:pt>
                <c:pt idx="19">
                  <c:v>0.38114320617804781</c:v>
                </c:pt>
                <c:pt idx="20">
                  <c:v>0.46955639512634612</c:v>
                </c:pt>
                <c:pt idx="21">
                  <c:v>0.56084827095706202</c:v>
                </c:pt>
                <c:pt idx="22">
                  <c:v>0.65167542383802157</c:v>
                </c:pt>
                <c:pt idx="23">
                  <c:v>0.74112902252584212</c:v>
                </c:pt>
                <c:pt idx="24">
                  <c:v>0.82828859639316665</c:v>
                </c:pt>
                <c:pt idx="25">
                  <c:v>0.90973725880821854</c:v>
                </c:pt>
                <c:pt idx="26">
                  <c:v>0.98343193667718964</c:v>
                </c:pt>
                <c:pt idx="27">
                  <c:v>1.0501265611776283</c:v>
                </c:pt>
                <c:pt idx="28">
                  <c:v>1.1093933954386543</c:v>
                </c:pt>
                <c:pt idx="29">
                  <c:v>1.1632499514779806</c:v>
                </c:pt>
                <c:pt idx="30">
                  <c:v>1.2081015600729237</c:v>
                </c:pt>
                <c:pt idx="31">
                  <c:v>1.2483880006636101</c:v>
                </c:pt>
                <c:pt idx="32">
                  <c:v>1.2809685461165523</c:v>
                </c:pt>
                <c:pt idx="33">
                  <c:v>1.3103446854750238</c:v>
                </c:pt>
                <c:pt idx="34">
                  <c:v>1.3350315637139967</c:v>
                </c:pt>
                <c:pt idx="35">
                  <c:v>1.3589625967888441</c:v>
                </c:pt>
                <c:pt idx="36">
                  <c:v>1.3799946894559516</c:v>
                </c:pt>
                <c:pt idx="37">
                  <c:v>1.4013494531848565</c:v>
                </c:pt>
                <c:pt idx="38">
                  <c:v>1.4169527295714208</c:v>
                </c:pt>
                <c:pt idx="39">
                  <c:v>1.4305133802888528</c:v>
                </c:pt>
                <c:pt idx="40">
                  <c:v>1.444225695286963</c:v>
                </c:pt>
                <c:pt idx="41">
                  <c:v>1.4562012266936037</c:v>
                </c:pt>
                <c:pt idx="42">
                  <c:v>1.4666152783106279</c:v>
                </c:pt>
                <c:pt idx="43">
                  <c:v>1.4749575750290727</c:v>
                </c:pt>
                <c:pt idx="44">
                  <c:v>1.4785659643681361</c:v>
                </c:pt>
                <c:pt idx="45">
                  <c:v>1.4758388674212706</c:v>
                </c:pt>
                <c:pt idx="46">
                  <c:v>1.4656626683828775</c:v>
                </c:pt>
                <c:pt idx="47">
                  <c:v>1.4499471394843513</c:v>
                </c:pt>
                <c:pt idx="48">
                  <c:v>1.4259225650858838</c:v>
                </c:pt>
                <c:pt idx="49">
                  <c:v>1.3954675378340091</c:v>
                </c:pt>
                <c:pt idx="50">
                  <c:v>1.3643388455969081</c:v>
                </c:pt>
                <c:pt idx="51">
                  <c:v>1.3307780479993538</c:v>
                </c:pt>
                <c:pt idx="52">
                  <c:v>1.2927271830981102</c:v>
                </c:pt>
                <c:pt idx="53">
                  <c:v>1.2487989780696298</c:v>
                </c:pt>
                <c:pt idx="54">
                  <c:v>1.2019696412182805</c:v>
                </c:pt>
                <c:pt idx="55">
                  <c:v>1.1504856482953421</c:v>
                </c:pt>
                <c:pt idx="56">
                  <c:v>1.1022587266805297</c:v>
                </c:pt>
                <c:pt idx="57">
                  <c:v>1.0563605824001039</c:v>
                </c:pt>
                <c:pt idx="58">
                  <c:v>1.0072799901290252</c:v>
                </c:pt>
                <c:pt idx="59">
                  <c:v>0.94886978537094457</c:v>
                </c:pt>
                <c:pt idx="60">
                  <c:v>0.88769895683560063</c:v>
                </c:pt>
                <c:pt idx="61">
                  <c:v>0.82381992110540769</c:v>
                </c:pt>
                <c:pt idx="62">
                  <c:v>0.75851657191901156</c:v>
                </c:pt>
                <c:pt idx="63">
                  <c:v>0.69475256243111261</c:v>
                </c:pt>
                <c:pt idx="64">
                  <c:v>0.63217824780584264</c:v>
                </c:pt>
                <c:pt idx="65">
                  <c:v>0.56936404139440988</c:v>
                </c:pt>
                <c:pt idx="66">
                  <c:v>0.51031947791605659</c:v>
                </c:pt>
                <c:pt idx="67">
                  <c:v>0.45332422549185586</c:v>
                </c:pt>
                <c:pt idx="68">
                  <c:v>0.39986790638390496</c:v>
                </c:pt>
                <c:pt idx="69">
                  <c:v>0.35383045559293647</c:v>
                </c:pt>
                <c:pt idx="70">
                  <c:v>0.31451170721367211</c:v>
                </c:pt>
                <c:pt idx="71">
                  <c:v>0.27881284823172231</c:v>
                </c:pt>
                <c:pt idx="72">
                  <c:v>0.24813763875135741</c:v>
                </c:pt>
                <c:pt idx="73">
                  <c:v>0.22358283926876718</c:v>
                </c:pt>
                <c:pt idx="74">
                  <c:v>0.2019447890628247</c:v>
                </c:pt>
                <c:pt idx="75">
                  <c:v>0.18184044386702111</c:v>
                </c:pt>
                <c:pt idx="76">
                  <c:v>0.16130660619129891</c:v>
                </c:pt>
                <c:pt idx="77">
                  <c:v>0.14231445065098441</c:v>
                </c:pt>
                <c:pt idx="78">
                  <c:v>0.12350775098302008</c:v>
                </c:pt>
                <c:pt idx="79">
                  <c:v>0.10646547887965822</c:v>
                </c:pt>
                <c:pt idx="80">
                  <c:v>9.181848824754904E-2</c:v>
                </c:pt>
                <c:pt idx="81">
                  <c:v>8.1026809578106859E-2</c:v>
                </c:pt>
                <c:pt idx="82">
                  <c:v>7.0348796556252424E-2</c:v>
                </c:pt>
                <c:pt idx="83">
                  <c:v>5.7654294058959894E-2</c:v>
                </c:pt>
                <c:pt idx="84">
                  <c:v>4.6006214411355384E-2</c:v>
                </c:pt>
                <c:pt idx="85">
                  <c:v>3.6281909584564932E-2</c:v>
                </c:pt>
                <c:pt idx="86">
                  <c:v>2.8167741756158153E-2</c:v>
                </c:pt>
                <c:pt idx="87">
                  <c:v>2.2145406850283208E-2</c:v>
                </c:pt>
                <c:pt idx="88">
                  <c:v>1.7874135645201277E-2</c:v>
                </c:pt>
                <c:pt idx="89">
                  <c:v>1.6147528726309843E-2</c:v>
                </c:pt>
                <c:pt idx="90">
                  <c:v>1.3457657819992247E-2</c:v>
                </c:pt>
              </c:numCache>
            </c:numRef>
          </c:yVal>
          <c:smooth val="0"/>
          <c:extLst>
            <c:ext xmlns:c16="http://schemas.microsoft.com/office/drawing/2014/chart" uri="{C3380CC4-5D6E-409C-BE32-E72D297353CC}">
              <c16:uniqueId val="{00000001-E20C-42E3-9CF4-AEDD339AE8A9}"/>
            </c:ext>
          </c:extLst>
        </c:ser>
        <c:dLbls>
          <c:showLegendKey val="0"/>
          <c:showVal val="0"/>
          <c:showCatName val="0"/>
          <c:showSerName val="0"/>
          <c:showPercent val="0"/>
          <c:showBubbleSize val="0"/>
        </c:dLbls>
        <c:axId val="98799616"/>
        <c:axId val="98801536"/>
      </c:scatterChart>
      <c:valAx>
        <c:axId val="98799616"/>
        <c:scaling>
          <c:orientation val="minMax"/>
          <c:max val="90"/>
          <c:min val="0"/>
        </c:scaling>
        <c:delete val="0"/>
        <c:axPos val="b"/>
        <c:title>
          <c:tx>
            <c:rich>
              <a:bodyPr/>
              <a:lstStyle/>
              <a:p>
                <a:pPr>
                  <a:defRPr/>
                </a:pPr>
                <a:r>
                  <a:rPr lang="en-US"/>
                  <a:t>Edad</a:t>
                </a:r>
              </a:p>
            </c:rich>
          </c:tx>
          <c:overlay val="0"/>
        </c:title>
        <c:numFmt formatCode="General" sourceLinked="1"/>
        <c:majorTickMark val="out"/>
        <c:minorTickMark val="none"/>
        <c:tickLblPos val="nextTo"/>
        <c:crossAx val="98801536"/>
        <c:crosses val="autoZero"/>
        <c:crossBetween val="midCat"/>
      </c:valAx>
      <c:valAx>
        <c:axId val="98801536"/>
        <c:scaling>
          <c:orientation val="minMax"/>
        </c:scaling>
        <c:delete val="0"/>
        <c:axPos val="l"/>
        <c:majorGridlines>
          <c:spPr>
            <a:ln>
              <a:solidFill>
                <a:schemeClr val="bg2">
                  <a:lumMod val="60000"/>
                  <a:lumOff val="40000"/>
                </a:schemeClr>
              </a:solidFill>
            </a:ln>
          </c:spPr>
        </c:majorGridlines>
        <c:title>
          <c:tx>
            <c:rich>
              <a:bodyPr rot="-5400000" vert="horz"/>
              <a:lstStyle/>
              <a:p>
                <a:pPr>
                  <a:defRPr/>
                </a:pPr>
                <a:r>
                  <a:rPr lang="en-US" sz="1000" b="0" i="0" baseline="0">
                    <a:latin typeface="+mn-lt"/>
                  </a:rPr>
                  <a:t>Respecto de al promedio de los ingresos laborales entre 30 y 49 años</a:t>
                </a:r>
              </a:p>
            </c:rich>
          </c:tx>
          <c:layout>
            <c:manualLayout>
              <c:xMode val="edge"/>
              <c:yMode val="edge"/>
              <c:x val="1.8862642169728785E-2"/>
              <c:y val="0.13633120730328555"/>
            </c:manualLayout>
          </c:layout>
          <c:overlay val="0"/>
        </c:title>
        <c:numFmt formatCode="0.0" sourceLinked="0"/>
        <c:majorTickMark val="out"/>
        <c:minorTickMark val="none"/>
        <c:tickLblPos val="nextTo"/>
        <c:crossAx val="98799616"/>
        <c:crosses val="autoZero"/>
        <c:crossBetween val="midCat"/>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72F4E-51DF-4D41-B52A-A164E23C6531}"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BC5F3428-D92B-9445-9987-DB74F3A1C91E}">
      <dgm:prSet phldrT="[Text]" custT="1"/>
      <dgm:spPr>
        <a:solidFill>
          <a:srgbClr val="4A88D4"/>
        </a:solidFill>
      </dgm:spPr>
      <dgm:t>
        <a:bodyPr/>
        <a:lstStyle/>
        <a:p>
          <a:endParaRPr lang="es-CL" sz="1800" noProof="0" dirty="0">
            <a:ln>
              <a:noFill/>
            </a:ln>
            <a:solidFill>
              <a:schemeClr val="bg1"/>
            </a:solidFill>
          </a:endParaRPr>
        </a:p>
      </dgm:t>
    </dgm:pt>
    <dgm:pt modelId="{6B9780C6-32A3-3248-926E-4329AA81FB9A}" type="parTrans" cxnId="{76A8C7CA-D267-F44E-B429-D47E24B296DE}">
      <dgm:prSet/>
      <dgm:spPr/>
      <dgm:t>
        <a:bodyPr/>
        <a:lstStyle/>
        <a:p>
          <a:endParaRPr lang="en-US"/>
        </a:p>
      </dgm:t>
    </dgm:pt>
    <dgm:pt modelId="{852201CC-0379-F94B-82E3-BAB465B30C95}" type="sibTrans" cxnId="{76A8C7CA-D267-F44E-B429-D47E24B296DE}">
      <dgm:prSet/>
      <dgm:spPr>
        <a:solidFill>
          <a:schemeClr val="bg1">
            <a:alpha val="0"/>
          </a:schemeClr>
        </a:solidFill>
      </dgm:spPr>
      <dgm:t>
        <a:bodyPr/>
        <a:lstStyle/>
        <a:p>
          <a:endParaRPr lang="es-CL" noProof="0"/>
        </a:p>
      </dgm:t>
    </dgm:pt>
    <dgm:pt modelId="{4D3B3709-2B7F-DB4D-9E4C-829CD0404900}">
      <dgm:prSet phldrT="[Text]" custT="1"/>
      <dgm:spPr>
        <a:solidFill>
          <a:srgbClr val="D34340"/>
        </a:solidFill>
      </dgm:spPr>
      <dgm:t>
        <a:bodyPr/>
        <a:lstStyle/>
        <a:p>
          <a:endParaRPr lang="es-CL" sz="3800" noProof="0" dirty="0"/>
        </a:p>
        <a:p>
          <a:endParaRPr lang="es-CL" sz="3800" noProof="0" dirty="0"/>
        </a:p>
      </dgm:t>
    </dgm:pt>
    <dgm:pt modelId="{0741A9D4-9DF6-364D-A584-E0AE19E3D886}" type="parTrans" cxnId="{E59544A3-B06B-D34D-8862-92CDF3319250}">
      <dgm:prSet/>
      <dgm:spPr/>
      <dgm:t>
        <a:bodyPr/>
        <a:lstStyle/>
        <a:p>
          <a:endParaRPr lang="en-US"/>
        </a:p>
      </dgm:t>
    </dgm:pt>
    <dgm:pt modelId="{1C4ACCD4-8D1F-634B-84AC-C6808DF49DE6}" type="sibTrans" cxnId="{E59544A3-B06B-D34D-8862-92CDF3319250}">
      <dgm:prSet/>
      <dgm:spPr>
        <a:solidFill>
          <a:schemeClr val="bg1">
            <a:alpha val="0"/>
          </a:schemeClr>
        </a:solidFill>
      </dgm:spPr>
      <dgm:t>
        <a:bodyPr/>
        <a:lstStyle/>
        <a:p>
          <a:endParaRPr lang="es-CL" noProof="0" dirty="0"/>
        </a:p>
      </dgm:t>
    </dgm:pt>
    <dgm:pt modelId="{605AEBFE-3CBE-FC4C-9D38-EA2BD0CCA135}">
      <dgm:prSet phldrT="[Text]" custT="1"/>
      <dgm:spPr>
        <a:solidFill>
          <a:srgbClr val="90B547"/>
        </a:solidFill>
      </dgm:spPr>
      <dgm:t>
        <a:bodyPr/>
        <a:lstStyle/>
        <a:p>
          <a:endParaRPr lang="es-CL" sz="3600" noProof="0" dirty="0"/>
        </a:p>
      </dgm:t>
    </dgm:pt>
    <dgm:pt modelId="{6BD40F60-4199-744F-B44E-62D3E115D67C}" type="parTrans" cxnId="{A05C11CF-BCFC-4C4D-B5A4-59A38ADF2ADB}">
      <dgm:prSet/>
      <dgm:spPr/>
      <dgm:t>
        <a:bodyPr/>
        <a:lstStyle/>
        <a:p>
          <a:endParaRPr lang="en-US"/>
        </a:p>
      </dgm:t>
    </dgm:pt>
    <dgm:pt modelId="{DEEF9757-5009-3A41-BC56-47C5D6F4760C}" type="sibTrans" cxnId="{A05C11CF-BCFC-4C4D-B5A4-59A38ADF2ADB}">
      <dgm:prSet/>
      <dgm:spPr>
        <a:solidFill>
          <a:schemeClr val="bg1">
            <a:alpha val="0"/>
          </a:schemeClr>
        </a:solidFill>
      </dgm:spPr>
      <dgm:t>
        <a:bodyPr/>
        <a:lstStyle/>
        <a:p>
          <a:endParaRPr lang="es-CL" noProof="0"/>
        </a:p>
      </dgm:t>
    </dgm:pt>
    <dgm:pt modelId="{6363507E-2F45-D148-B80D-BA2EA07735BF}" type="pres">
      <dgm:prSet presAssocID="{93972F4E-51DF-4D41-B52A-A164E23C6531}" presName="Name0" presStyleCnt="0">
        <dgm:presLayoutVars>
          <dgm:dir/>
          <dgm:resizeHandles val="exact"/>
        </dgm:presLayoutVars>
      </dgm:prSet>
      <dgm:spPr/>
    </dgm:pt>
    <dgm:pt modelId="{37BA1B2D-AB70-E94E-8790-F630CFB9637C}" type="pres">
      <dgm:prSet presAssocID="{BC5F3428-D92B-9445-9987-DB74F3A1C91E}" presName="node" presStyleLbl="node1" presStyleIdx="0" presStyleCnt="3" custScaleX="161350" custScaleY="152442" custRadScaleRad="78505">
        <dgm:presLayoutVars>
          <dgm:bulletEnabled val="1"/>
        </dgm:presLayoutVars>
      </dgm:prSet>
      <dgm:spPr/>
    </dgm:pt>
    <dgm:pt modelId="{D8B66C62-D13C-0A42-B9C6-776F455F0DE3}" type="pres">
      <dgm:prSet presAssocID="{852201CC-0379-F94B-82E3-BAB465B30C95}" presName="sibTrans" presStyleLbl="sibTrans2D1" presStyleIdx="0" presStyleCnt="3" custScaleY="46960"/>
      <dgm:spPr/>
    </dgm:pt>
    <dgm:pt modelId="{851E4662-89D4-9347-8A31-161ED1327E48}" type="pres">
      <dgm:prSet presAssocID="{852201CC-0379-F94B-82E3-BAB465B30C95}" presName="connectorText" presStyleLbl="sibTrans2D1" presStyleIdx="0" presStyleCnt="3"/>
      <dgm:spPr/>
    </dgm:pt>
    <dgm:pt modelId="{B9D78E68-9129-EB4D-AE48-149E5A7CDAA2}" type="pres">
      <dgm:prSet presAssocID="{4D3B3709-2B7F-DB4D-9E4C-829CD0404900}" presName="node" presStyleLbl="node1" presStyleIdx="1" presStyleCnt="3" custScaleX="122608" custScaleY="186003" custRadScaleRad="106371" custRadScaleInc="-29764">
        <dgm:presLayoutVars>
          <dgm:bulletEnabled val="1"/>
        </dgm:presLayoutVars>
      </dgm:prSet>
      <dgm:spPr/>
    </dgm:pt>
    <dgm:pt modelId="{3B824431-8CC6-1944-93F2-15CA7EEBB22D}" type="pres">
      <dgm:prSet presAssocID="{1C4ACCD4-8D1F-634B-84AC-C6808DF49DE6}" presName="sibTrans" presStyleLbl="sibTrans2D1" presStyleIdx="1" presStyleCnt="3" custFlipHor="0" custScaleX="33264" custScaleY="25252" custLinFactNeighborX="722" custLinFactNeighborY="26057"/>
      <dgm:spPr/>
    </dgm:pt>
    <dgm:pt modelId="{AD658086-E0E2-994E-9566-9BF85E7BD362}" type="pres">
      <dgm:prSet presAssocID="{1C4ACCD4-8D1F-634B-84AC-C6808DF49DE6}" presName="connectorText" presStyleLbl="sibTrans2D1" presStyleIdx="1" presStyleCnt="3"/>
      <dgm:spPr/>
    </dgm:pt>
    <dgm:pt modelId="{80758340-7FD2-CA49-80B1-C06173EDC48B}" type="pres">
      <dgm:prSet presAssocID="{605AEBFE-3CBE-FC4C-9D38-EA2BD0CCA135}" presName="node" presStyleLbl="node1" presStyleIdx="2" presStyleCnt="3" custScaleX="118659" custScaleY="187155" custRadScaleRad="109046" custRadScaleInc="26798">
        <dgm:presLayoutVars>
          <dgm:bulletEnabled val="1"/>
        </dgm:presLayoutVars>
      </dgm:prSet>
      <dgm:spPr/>
    </dgm:pt>
    <dgm:pt modelId="{E8778ECA-4B87-9B4A-A4FB-CF2B3CB66FE8}" type="pres">
      <dgm:prSet presAssocID="{DEEF9757-5009-3A41-BC56-47C5D6F4760C}" presName="sibTrans" presStyleLbl="sibTrans2D1" presStyleIdx="2" presStyleCnt="3" custScaleY="56577"/>
      <dgm:spPr/>
    </dgm:pt>
    <dgm:pt modelId="{7304F619-E17A-CE43-914E-3C994A7410A8}" type="pres">
      <dgm:prSet presAssocID="{DEEF9757-5009-3A41-BC56-47C5D6F4760C}" presName="connectorText" presStyleLbl="sibTrans2D1" presStyleIdx="2" presStyleCnt="3"/>
      <dgm:spPr/>
    </dgm:pt>
  </dgm:ptLst>
  <dgm:cxnLst>
    <dgm:cxn modelId="{4278BC12-0837-4720-8D1D-AB3632D3352C}" type="presOf" srcId="{1C4ACCD4-8D1F-634B-84AC-C6808DF49DE6}" destId="{3B824431-8CC6-1944-93F2-15CA7EEBB22D}" srcOrd="0" destOrd="0" presId="urn:microsoft.com/office/officeart/2005/8/layout/cycle7"/>
    <dgm:cxn modelId="{B96FAA17-19ED-4BCC-AAFE-0B46F0805BD4}" type="presOf" srcId="{1C4ACCD4-8D1F-634B-84AC-C6808DF49DE6}" destId="{AD658086-E0E2-994E-9566-9BF85E7BD362}" srcOrd="1" destOrd="0" presId="urn:microsoft.com/office/officeart/2005/8/layout/cycle7"/>
    <dgm:cxn modelId="{E3ABD125-0271-427C-9234-DAFED94CE94D}" type="presOf" srcId="{BC5F3428-D92B-9445-9987-DB74F3A1C91E}" destId="{37BA1B2D-AB70-E94E-8790-F630CFB9637C}" srcOrd="0" destOrd="0" presId="urn:microsoft.com/office/officeart/2005/8/layout/cycle7"/>
    <dgm:cxn modelId="{A4CDD24A-DC41-4D0C-BDA7-2D5414517B90}" type="presOf" srcId="{93972F4E-51DF-4D41-B52A-A164E23C6531}" destId="{6363507E-2F45-D148-B80D-BA2EA07735BF}" srcOrd="0" destOrd="0" presId="urn:microsoft.com/office/officeart/2005/8/layout/cycle7"/>
    <dgm:cxn modelId="{2EC59D85-99D5-4F5A-9372-7B3FFB4E6681}" type="presOf" srcId="{852201CC-0379-F94B-82E3-BAB465B30C95}" destId="{D8B66C62-D13C-0A42-B9C6-776F455F0DE3}" srcOrd="0" destOrd="0" presId="urn:microsoft.com/office/officeart/2005/8/layout/cycle7"/>
    <dgm:cxn modelId="{E59544A3-B06B-D34D-8862-92CDF3319250}" srcId="{93972F4E-51DF-4D41-B52A-A164E23C6531}" destId="{4D3B3709-2B7F-DB4D-9E4C-829CD0404900}" srcOrd="1" destOrd="0" parTransId="{0741A9D4-9DF6-364D-A584-E0AE19E3D886}" sibTransId="{1C4ACCD4-8D1F-634B-84AC-C6808DF49DE6}"/>
    <dgm:cxn modelId="{715BF8B1-21D5-499C-87A1-D0231837B4FE}" type="presOf" srcId="{DEEF9757-5009-3A41-BC56-47C5D6F4760C}" destId="{7304F619-E17A-CE43-914E-3C994A7410A8}" srcOrd="1" destOrd="0" presId="urn:microsoft.com/office/officeart/2005/8/layout/cycle7"/>
    <dgm:cxn modelId="{2E6626B7-9014-40D5-8B6F-3EF876032FAA}" type="presOf" srcId="{4D3B3709-2B7F-DB4D-9E4C-829CD0404900}" destId="{B9D78E68-9129-EB4D-AE48-149E5A7CDAA2}" srcOrd="0" destOrd="0" presId="urn:microsoft.com/office/officeart/2005/8/layout/cycle7"/>
    <dgm:cxn modelId="{E2A6ABC0-5342-45E8-957B-AACBD854593C}" type="presOf" srcId="{852201CC-0379-F94B-82E3-BAB465B30C95}" destId="{851E4662-89D4-9347-8A31-161ED1327E48}" srcOrd="1" destOrd="0" presId="urn:microsoft.com/office/officeart/2005/8/layout/cycle7"/>
    <dgm:cxn modelId="{76A8C7CA-D267-F44E-B429-D47E24B296DE}" srcId="{93972F4E-51DF-4D41-B52A-A164E23C6531}" destId="{BC5F3428-D92B-9445-9987-DB74F3A1C91E}" srcOrd="0" destOrd="0" parTransId="{6B9780C6-32A3-3248-926E-4329AA81FB9A}" sibTransId="{852201CC-0379-F94B-82E3-BAB465B30C95}"/>
    <dgm:cxn modelId="{A05C11CF-BCFC-4C4D-B5A4-59A38ADF2ADB}" srcId="{93972F4E-51DF-4D41-B52A-A164E23C6531}" destId="{605AEBFE-3CBE-FC4C-9D38-EA2BD0CCA135}" srcOrd="2" destOrd="0" parTransId="{6BD40F60-4199-744F-B44E-62D3E115D67C}" sibTransId="{DEEF9757-5009-3A41-BC56-47C5D6F4760C}"/>
    <dgm:cxn modelId="{FF0820FB-7FA7-4662-870D-7ADB1BFEBBF1}" type="presOf" srcId="{605AEBFE-3CBE-FC4C-9D38-EA2BD0CCA135}" destId="{80758340-7FD2-CA49-80B1-C06173EDC48B}" srcOrd="0" destOrd="0" presId="urn:microsoft.com/office/officeart/2005/8/layout/cycle7"/>
    <dgm:cxn modelId="{D7C745FB-0883-499C-8B25-D1A86A20C51C}" type="presOf" srcId="{DEEF9757-5009-3A41-BC56-47C5D6F4760C}" destId="{E8778ECA-4B87-9B4A-A4FB-CF2B3CB66FE8}" srcOrd="0" destOrd="0" presId="urn:microsoft.com/office/officeart/2005/8/layout/cycle7"/>
    <dgm:cxn modelId="{30086D5F-FE4C-4E0B-BA9C-62928B6CF3E3}" type="presParOf" srcId="{6363507E-2F45-D148-B80D-BA2EA07735BF}" destId="{37BA1B2D-AB70-E94E-8790-F630CFB9637C}" srcOrd="0" destOrd="0" presId="urn:microsoft.com/office/officeart/2005/8/layout/cycle7"/>
    <dgm:cxn modelId="{703AE8F6-4E6E-47E6-BEE3-DDF4B3D360C0}" type="presParOf" srcId="{6363507E-2F45-D148-B80D-BA2EA07735BF}" destId="{D8B66C62-D13C-0A42-B9C6-776F455F0DE3}" srcOrd="1" destOrd="0" presId="urn:microsoft.com/office/officeart/2005/8/layout/cycle7"/>
    <dgm:cxn modelId="{39EC0464-09D7-4A12-90B9-B89C1FA79552}" type="presParOf" srcId="{D8B66C62-D13C-0A42-B9C6-776F455F0DE3}" destId="{851E4662-89D4-9347-8A31-161ED1327E48}" srcOrd="0" destOrd="0" presId="urn:microsoft.com/office/officeart/2005/8/layout/cycle7"/>
    <dgm:cxn modelId="{CCE8A43D-C517-4F85-A7B9-B41FD15970D5}" type="presParOf" srcId="{6363507E-2F45-D148-B80D-BA2EA07735BF}" destId="{B9D78E68-9129-EB4D-AE48-149E5A7CDAA2}" srcOrd="2" destOrd="0" presId="urn:microsoft.com/office/officeart/2005/8/layout/cycle7"/>
    <dgm:cxn modelId="{7AC82DCF-0DAC-486C-9A85-EA0498309282}" type="presParOf" srcId="{6363507E-2F45-D148-B80D-BA2EA07735BF}" destId="{3B824431-8CC6-1944-93F2-15CA7EEBB22D}" srcOrd="3" destOrd="0" presId="urn:microsoft.com/office/officeart/2005/8/layout/cycle7"/>
    <dgm:cxn modelId="{48103F84-D065-4794-9131-071EF3195CEC}" type="presParOf" srcId="{3B824431-8CC6-1944-93F2-15CA7EEBB22D}" destId="{AD658086-E0E2-994E-9566-9BF85E7BD362}" srcOrd="0" destOrd="0" presId="urn:microsoft.com/office/officeart/2005/8/layout/cycle7"/>
    <dgm:cxn modelId="{E1D80602-C0D7-40F7-BCBA-F5295D769738}" type="presParOf" srcId="{6363507E-2F45-D148-B80D-BA2EA07735BF}" destId="{80758340-7FD2-CA49-80B1-C06173EDC48B}" srcOrd="4" destOrd="0" presId="urn:microsoft.com/office/officeart/2005/8/layout/cycle7"/>
    <dgm:cxn modelId="{7C3B86B0-152F-42C0-A224-178A5668118F}" type="presParOf" srcId="{6363507E-2F45-D148-B80D-BA2EA07735BF}" destId="{E8778ECA-4B87-9B4A-A4FB-CF2B3CB66FE8}" srcOrd="5" destOrd="0" presId="urn:microsoft.com/office/officeart/2005/8/layout/cycle7"/>
    <dgm:cxn modelId="{2444F16F-67D7-4180-9B24-25FAF2F8F2C2}" type="presParOf" srcId="{E8778ECA-4B87-9B4A-A4FB-CF2B3CB66FE8}" destId="{7304F619-E17A-CE43-914E-3C994A7410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72F4E-51DF-4D41-B52A-A164E23C6531}"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BC5F3428-D92B-9445-9987-DB74F3A1C91E}">
      <dgm:prSet phldrT="[Text]" custT="1"/>
      <dgm:spPr>
        <a:solidFill>
          <a:srgbClr val="4A88D4"/>
        </a:solidFill>
      </dgm:spPr>
      <dgm:t>
        <a:bodyPr/>
        <a:lstStyle/>
        <a:p>
          <a:r>
            <a:rPr lang="es-CL" sz="4100" noProof="0" dirty="0">
              <a:ln>
                <a:noFill/>
              </a:ln>
              <a:solidFill>
                <a:schemeClr val="bg1"/>
              </a:solidFill>
            </a:rPr>
            <a:t>Gobierno</a:t>
          </a:r>
        </a:p>
        <a:p>
          <a:r>
            <a:rPr lang="es-CL" sz="1800" noProof="0" dirty="0">
              <a:ln>
                <a:noFill/>
              </a:ln>
              <a:solidFill>
                <a:schemeClr val="bg1"/>
              </a:solidFill>
            </a:rPr>
            <a:t>+ = Transferencias del gobierno</a:t>
          </a:r>
        </a:p>
        <a:p>
          <a:r>
            <a:rPr lang="es-CL" sz="1800" noProof="0" dirty="0">
              <a:ln>
                <a:noFill/>
              </a:ln>
              <a:solidFill>
                <a:schemeClr val="bg1"/>
              </a:solidFill>
            </a:rPr>
            <a:t>- =  Impuestos</a:t>
          </a:r>
        </a:p>
      </dgm:t>
    </dgm:pt>
    <dgm:pt modelId="{6B9780C6-32A3-3248-926E-4329AA81FB9A}" type="parTrans" cxnId="{76A8C7CA-D267-F44E-B429-D47E24B296DE}">
      <dgm:prSet/>
      <dgm:spPr/>
      <dgm:t>
        <a:bodyPr/>
        <a:lstStyle/>
        <a:p>
          <a:endParaRPr lang="en-US"/>
        </a:p>
      </dgm:t>
    </dgm:pt>
    <dgm:pt modelId="{852201CC-0379-F94B-82E3-BAB465B30C95}" type="sibTrans" cxnId="{76A8C7CA-D267-F44E-B429-D47E24B296DE}">
      <dgm:prSet/>
      <dgm:spPr>
        <a:solidFill>
          <a:schemeClr val="bg1">
            <a:alpha val="0"/>
          </a:schemeClr>
        </a:solidFill>
      </dgm:spPr>
      <dgm:t>
        <a:bodyPr/>
        <a:lstStyle/>
        <a:p>
          <a:endParaRPr lang="es-CL" noProof="0"/>
        </a:p>
      </dgm:t>
    </dgm:pt>
    <dgm:pt modelId="{4D3B3709-2B7F-DB4D-9E4C-829CD0404900}">
      <dgm:prSet phldrT="[Text]" custT="1"/>
      <dgm:spPr>
        <a:solidFill>
          <a:srgbClr val="D34340"/>
        </a:solidFill>
      </dgm:spPr>
      <dgm:t>
        <a:bodyPr/>
        <a:lstStyle/>
        <a:p>
          <a:endParaRPr lang="es-CL" sz="3800" noProof="0" dirty="0"/>
        </a:p>
        <a:p>
          <a:endParaRPr lang="es-CL" sz="1800" noProof="0" dirty="0"/>
        </a:p>
        <a:p>
          <a:endParaRPr lang="es-CL" sz="3800" noProof="0" dirty="0"/>
        </a:p>
      </dgm:t>
    </dgm:pt>
    <dgm:pt modelId="{0741A9D4-9DF6-364D-A584-E0AE19E3D886}" type="parTrans" cxnId="{E59544A3-B06B-D34D-8862-92CDF3319250}">
      <dgm:prSet/>
      <dgm:spPr/>
      <dgm:t>
        <a:bodyPr/>
        <a:lstStyle/>
        <a:p>
          <a:endParaRPr lang="en-US"/>
        </a:p>
      </dgm:t>
    </dgm:pt>
    <dgm:pt modelId="{1C4ACCD4-8D1F-634B-84AC-C6808DF49DE6}" type="sibTrans" cxnId="{E59544A3-B06B-D34D-8862-92CDF3319250}">
      <dgm:prSet/>
      <dgm:spPr>
        <a:solidFill>
          <a:schemeClr val="bg1">
            <a:alpha val="0"/>
          </a:schemeClr>
        </a:solidFill>
      </dgm:spPr>
      <dgm:t>
        <a:bodyPr/>
        <a:lstStyle/>
        <a:p>
          <a:endParaRPr lang="es-CL" noProof="0" dirty="0"/>
        </a:p>
      </dgm:t>
    </dgm:pt>
    <dgm:pt modelId="{605AEBFE-3CBE-FC4C-9D38-EA2BD0CCA135}">
      <dgm:prSet phldrT="[Text]" custT="1"/>
      <dgm:spPr>
        <a:solidFill>
          <a:srgbClr val="90B547"/>
        </a:solidFill>
      </dgm:spPr>
      <dgm:t>
        <a:bodyPr/>
        <a:lstStyle/>
        <a:p>
          <a:endParaRPr lang="es-CL" sz="3600" noProof="0" dirty="0"/>
        </a:p>
      </dgm:t>
    </dgm:pt>
    <dgm:pt modelId="{6BD40F60-4199-744F-B44E-62D3E115D67C}" type="parTrans" cxnId="{A05C11CF-BCFC-4C4D-B5A4-59A38ADF2ADB}">
      <dgm:prSet/>
      <dgm:spPr/>
      <dgm:t>
        <a:bodyPr/>
        <a:lstStyle/>
        <a:p>
          <a:endParaRPr lang="en-US"/>
        </a:p>
      </dgm:t>
    </dgm:pt>
    <dgm:pt modelId="{DEEF9757-5009-3A41-BC56-47C5D6F4760C}" type="sibTrans" cxnId="{A05C11CF-BCFC-4C4D-B5A4-59A38ADF2ADB}">
      <dgm:prSet/>
      <dgm:spPr>
        <a:solidFill>
          <a:schemeClr val="bg1">
            <a:alpha val="0"/>
          </a:schemeClr>
        </a:solidFill>
      </dgm:spPr>
      <dgm:t>
        <a:bodyPr/>
        <a:lstStyle/>
        <a:p>
          <a:endParaRPr lang="es-CL" noProof="0"/>
        </a:p>
      </dgm:t>
    </dgm:pt>
    <dgm:pt modelId="{6363507E-2F45-D148-B80D-BA2EA07735BF}" type="pres">
      <dgm:prSet presAssocID="{93972F4E-51DF-4D41-B52A-A164E23C6531}" presName="Name0" presStyleCnt="0">
        <dgm:presLayoutVars>
          <dgm:dir/>
          <dgm:resizeHandles val="exact"/>
        </dgm:presLayoutVars>
      </dgm:prSet>
      <dgm:spPr/>
    </dgm:pt>
    <dgm:pt modelId="{37BA1B2D-AB70-E94E-8790-F630CFB9637C}" type="pres">
      <dgm:prSet presAssocID="{BC5F3428-D92B-9445-9987-DB74F3A1C91E}" presName="node" presStyleLbl="node1" presStyleIdx="0" presStyleCnt="3" custScaleX="161350" custScaleY="152442" custRadScaleRad="78505">
        <dgm:presLayoutVars>
          <dgm:bulletEnabled val="1"/>
        </dgm:presLayoutVars>
      </dgm:prSet>
      <dgm:spPr/>
    </dgm:pt>
    <dgm:pt modelId="{D8B66C62-D13C-0A42-B9C6-776F455F0DE3}" type="pres">
      <dgm:prSet presAssocID="{852201CC-0379-F94B-82E3-BAB465B30C95}" presName="sibTrans" presStyleLbl="sibTrans2D1" presStyleIdx="0" presStyleCnt="3" custScaleY="46960"/>
      <dgm:spPr/>
    </dgm:pt>
    <dgm:pt modelId="{851E4662-89D4-9347-8A31-161ED1327E48}" type="pres">
      <dgm:prSet presAssocID="{852201CC-0379-F94B-82E3-BAB465B30C95}" presName="connectorText" presStyleLbl="sibTrans2D1" presStyleIdx="0" presStyleCnt="3"/>
      <dgm:spPr/>
    </dgm:pt>
    <dgm:pt modelId="{B9D78E68-9129-EB4D-AE48-149E5A7CDAA2}" type="pres">
      <dgm:prSet presAssocID="{4D3B3709-2B7F-DB4D-9E4C-829CD0404900}" presName="node" presStyleLbl="node1" presStyleIdx="1" presStyleCnt="3" custScaleX="122608" custScaleY="186003" custRadScaleRad="106371" custRadScaleInc="-29764">
        <dgm:presLayoutVars>
          <dgm:bulletEnabled val="1"/>
        </dgm:presLayoutVars>
      </dgm:prSet>
      <dgm:spPr/>
    </dgm:pt>
    <dgm:pt modelId="{3B824431-8CC6-1944-93F2-15CA7EEBB22D}" type="pres">
      <dgm:prSet presAssocID="{1C4ACCD4-8D1F-634B-84AC-C6808DF49DE6}" presName="sibTrans" presStyleLbl="sibTrans2D1" presStyleIdx="1" presStyleCnt="3" custFlipHor="0" custScaleX="33264" custScaleY="25252" custLinFactNeighborX="722" custLinFactNeighborY="26057"/>
      <dgm:spPr/>
    </dgm:pt>
    <dgm:pt modelId="{AD658086-E0E2-994E-9566-9BF85E7BD362}" type="pres">
      <dgm:prSet presAssocID="{1C4ACCD4-8D1F-634B-84AC-C6808DF49DE6}" presName="connectorText" presStyleLbl="sibTrans2D1" presStyleIdx="1" presStyleCnt="3"/>
      <dgm:spPr/>
    </dgm:pt>
    <dgm:pt modelId="{80758340-7FD2-CA49-80B1-C06173EDC48B}" type="pres">
      <dgm:prSet presAssocID="{605AEBFE-3CBE-FC4C-9D38-EA2BD0CCA135}" presName="node" presStyleLbl="node1" presStyleIdx="2" presStyleCnt="3" custScaleX="118659" custScaleY="187155" custRadScaleRad="109046" custRadScaleInc="26798">
        <dgm:presLayoutVars>
          <dgm:bulletEnabled val="1"/>
        </dgm:presLayoutVars>
      </dgm:prSet>
      <dgm:spPr/>
    </dgm:pt>
    <dgm:pt modelId="{E8778ECA-4B87-9B4A-A4FB-CF2B3CB66FE8}" type="pres">
      <dgm:prSet presAssocID="{DEEF9757-5009-3A41-BC56-47C5D6F4760C}" presName="sibTrans" presStyleLbl="sibTrans2D1" presStyleIdx="2" presStyleCnt="3" custScaleY="56577"/>
      <dgm:spPr/>
    </dgm:pt>
    <dgm:pt modelId="{7304F619-E17A-CE43-914E-3C994A7410A8}" type="pres">
      <dgm:prSet presAssocID="{DEEF9757-5009-3A41-BC56-47C5D6F4760C}" presName="connectorText" presStyleLbl="sibTrans2D1" presStyleIdx="2" presStyleCnt="3"/>
      <dgm:spPr/>
    </dgm:pt>
  </dgm:ptLst>
  <dgm:cxnLst>
    <dgm:cxn modelId="{2E12B213-26C1-47D0-9539-D2CE19CFBD0D}" type="presOf" srcId="{93972F4E-51DF-4D41-B52A-A164E23C6531}" destId="{6363507E-2F45-D148-B80D-BA2EA07735BF}" srcOrd="0" destOrd="0" presId="urn:microsoft.com/office/officeart/2005/8/layout/cycle7"/>
    <dgm:cxn modelId="{BCBAAE14-69E5-49DE-8F17-89E80302AD6B}" type="presOf" srcId="{852201CC-0379-F94B-82E3-BAB465B30C95}" destId="{D8B66C62-D13C-0A42-B9C6-776F455F0DE3}" srcOrd="0" destOrd="0" presId="urn:microsoft.com/office/officeart/2005/8/layout/cycle7"/>
    <dgm:cxn modelId="{14E1C32B-3123-45C3-A22F-F6BEEACEDF48}" type="presOf" srcId="{DEEF9757-5009-3A41-BC56-47C5D6F4760C}" destId="{E8778ECA-4B87-9B4A-A4FB-CF2B3CB66FE8}" srcOrd="0" destOrd="0" presId="urn:microsoft.com/office/officeart/2005/8/layout/cycle7"/>
    <dgm:cxn modelId="{590B1C5E-7130-4067-8504-1365F5F5729B}" type="presOf" srcId="{605AEBFE-3CBE-FC4C-9D38-EA2BD0CCA135}" destId="{80758340-7FD2-CA49-80B1-C06173EDC48B}" srcOrd="0" destOrd="0" presId="urn:microsoft.com/office/officeart/2005/8/layout/cycle7"/>
    <dgm:cxn modelId="{4CBC12A2-0271-4B9A-A818-DE7A7BEE8C24}" type="presOf" srcId="{4D3B3709-2B7F-DB4D-9E4C-829CD0404900}" destId="{B9D78E68-9129-EB4D-AE48-149E5A7CDAA2}" srcOrd="0" destOrd="0" presId="urn:microsoft.com/office/officeart/2005/8/layout/cycle7"/>
    <dgm:cxn modelId="{E59544A3-B06B-D34D-8862-92CDF3319250}" srcId="{93972F4E-51DF-4D41-B52A-A164E23C6531}" destId="{4D3B3709-2B7F-DB4D-9E4C-829CD0404900}" srcOrd="1" destOrd="0" parTransId="{0741A9D4-9DF6-364D-A584-E0AE19E3D886}" sibTransId="{1C4ACCD4-8D1F-634B-84AC-C6808DF49DE6}"/>
    <dgm:cxn modelId="{BBDA1DB2-C485-4CC6-8405-6E1E366121DE}" type="presOf" srcId="{1C4ACCD4-8D1F-634B-84AC-C6808DF49DE6}" destId="{AD658086-E0E2-994E-9566-9BF85E7BD362}" srcOrd="1" destOrd="0" presId="urn:microsoft.com/office/officeart/2005/8/layout/cycle7"/>
    <dgm:cxn modelId="{63BE55BB-593F-4D76-9A39-1C0F964AB60C}" type="presOf" srcId="{BC5F3428-D92B-9445-9987-DB74F3A1C91E}" destId="{37BA1B2D-AB70-E94E-8790-F630CFB9637C}" srcOrd="0" destOrd="0" presId="urn:microsoft.com/office/officeart/2005/8/layout/cycle7"/>
    <dgm:cxn modelId="{D17810CA-31AA-4098-8900-631E95E6ABC4}" type="presOf" srcId="{DEEF9757-5009-3A41-BC56-47C5D6F4760C}" destId="{7304F619-E17A-CE43-914E-3C994A7410A8}" srcOrd="1" destOrd="0" presId="urn:microsoft.com/office/officeart/2005/8/layout/cycle7"/>
    <dgm:cxn modelId="{76A8C7CA-D267-F44E-B429-D47E24B296DE}" srcId="{93972F4E-51DF-4D41-B52A-A164E23C6531}" destId="{BC5F3428-D92B-9445-9987-DB74F3A1C91E}" srcOrd="0" destOrd="0" parTransId="{6B9780C6-32A3-3248-926E-4329AA81FB9A}" sibTransId="{852201CC-0379-F94B-82E3-BAB465B30C95}"/>
    <dgm:cxn modelId="{A05C11CF-BCFC-4C4D-B5A4-59A38ADF2ADB}" srcId="{93972F4E-51DF-4D41-B52A-A164E23C6531}" destId="{605AEBFE-3CBE-FC4C-9D38-EA2BD0CCA135}" srcOrd="2" destOrd="0" parTransId="{6BD40F60-4199-744F-B44E-62D3E115D67C}" sibTransId="{DEEF9757-5009-3A41-BC56-47C5D6F4760C}"/>
    <dgm:cxn modelId="{7F5E36DD-7B2D-4BAB-BE04-8B5CBF3F2F56}" type="presOf" srcId="{1C4ACCD4-8D1F-634B-84AC-C6808DF49DE6}" destId="{3B824431-8CC6-1944-93F2-15CA7EEBB22D}" srcOrd="0" destOrd="0" presId="urn:microsoft.com/office/officeart/2005/8/layout/cycle7"/>
    <dgm:cxn modelId="{B0C314FD-1275-47E3-B49B-751FDCDE0C2E}" type="presOf" srcId="{852201CC-0379-F94B-82E3-BAB465B30C95}" destId="{851E4662-89D4-9347-8A31-161ED1327E48}" srcOrd="1" destOrd="0" presId="urn:microsoft.com/office/officeart/2005/8/layout/cycle7"/>
    <dgm:cxn modelId="{D069F4DE-A8E4-4054-9A12-0FB836EAF73D}" type="presParOf" srcId="{6363507E-2F45-D148-B80D-BA2EA07735BF}" destId="{37BA1B2D-AB70-E94E-8790-F630CFB9637C}" srcOrd="0" destOrd="0" presId="urn:microsoft.com/office/officeart/2005/8/layout/cycle7"/>
    <dgm:cxn modelId="{689D172F-BB12-4DFA-B5CA-716AD3527E33}" type="presParOf" srcId="{6363507E-2F45-D148-B80D-BA2EA07735BF}" destId="{D8B66C62-D13C-0A42-B9C6-776F455F0DE3}" srcOrd="1" destOrd="0" presId="urn:microsoft.com/office/officeart/2005/8/layout/cycle7"/>
    <dgm:cxn modelId="{2428E05F-94C0-4BC3-A71F-C22B33326CBF}" type="presParOf" srcId="{D8B66C62-D13C-0A42-B9C6-776F455F0DE3}" destId="{851E4662-89D4-9347-8A31-161ED1327E48}" srcOrd="0" destOrd="0" presId="urn:microsoft.com/office/officeart/2005/8/layout/cycle7"/>
    <dgm:cxn modelId="{BD6B5F2C-4022-4688-BEAC-FC7E935B0CCA}" type="presParOf" srcId="{6363507E-2F45-D148-B80D-BA2EA07735BF}" destId="{B9D78E68-9129-EB4D-AE48-149E5A7CDAA2}" srcOrd="2" destOrd="0" presId="urn:microsoft.com/office/officeart/2005/8/layout/cycle7"/>
    <dgm:cxn modelId="{B381D1E0-90DB-47E1-BE15-5D12B9B1B971}" type="presParOf" srcId="{6363507E-2F45-D148-B80D-BA2EA07735BF}" destId="{3B824431-8CC6-1944-93F2-15CA7EEBB22D}" srcOrd="3" destOrd="0" presId="urn:microsoft.com/office/officeart/2005/8/layout/cycle7"/>
    <dgm:cxn modelId="{B930ACBC-3D9D-4AFE-91DF-6612E8F9A786}" type="presParOf" srcId="{3B824431-8CC6-1944-93F2-15CA7EEBB22D}" destId="{AD658086-E0E2-994E-9566-9BF85E7BD362}" srcOrd="0" destOrd="0" presId="urn:microsoft.com/office/officeart/2005/8/layout/cycle7"/>
    <dgm:cxn modelId="{E702624F-DD37-48A2-B806-2CB127016636}" type="presParOf" srcId="{6363507E-2F45-D148-B80D-BA2EA07735BF}" destId="{80758340-7FD2-CA49-80B1-C06173EDC48B}" srcOrd="4" destOrd="0" presId="urn:microsoft.com/office/officeart/2005/8/layout/cycle7"/>
    <dgm:cxn modelId="{8CAB93F1-2CB9-4D6D-BB2A-581FDCB2033E}" type="presParOf" srcId="{6363507E-2F45-D148-B80D-BA2EA07735BF}" destId="{E8778ECA-4B87-9B4A-A4FB-CF2B3CB66FE8}" srcOrd="5" destOrd="0" presId="urn:microsoft.com/office/officeart/2005/8/layout/cycle7"/>
    <dgm:cxn modelId="{DC728824-21C7-4D41-AB21-AE9C67B35BAA}" type="presParOf" srcId="{E8778ECA-4B87-9B4A-A4FB-CF2B3CB66FE8}" destId="{7304F619-E17A-CE43-914E-3C994A7410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72F4E-51DF-4D41-B52A-A164E23C6531}"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BC5F3428-D92B-9445-9987-DB74F3A1C91E}">
      <dgm:prSet phldrT="[Text]" custT="1"/>
      <dgm:spPr>
        <a:solidFill>
          <a:srgbClr val="4A88D4"/>
        </a:solidFill>
      </dgm:spPr>
      <dgm:t>
        <a:bodyPr/>
        <a:lstStyle/>
        <a:p>
          <a:r>
            <a:rPr lang="es-CL" sz="4100" noProof="0" dirty="0">
              <a:ln>
                <a:noFill/>
              </a:ln>
              <a:solidFill>
                <a:schemeClr val="bg1"/>
              </a:solidFill>
            </a:rPr>
            <a:t>Gobierno</a:t>
          </a:r>
        </a:p>
        <a:p>
          <a:r>
            <a:rPr lang="es-CL" sz="1800" noProof="0" dirty="0">
              <a:ln>
                <a:noFill/>
              </a:ln>
              <a:solidFill>
                <a:schemeClr val="bg1"/>
              </a:solidFill>
            </a:rPr>
            <a:t>+ = Transferencias del gobierno</a:t>
          </a:r>
        </a:p>
        <a:p>
          <a:r>
            <a:rPr lang="es-CL" sz="1800" noProof="0" dirty="0">
              <a:ln>
                <a:noFill/>
              </a:ln>
              <a:solidFill>
                <a:schemeClr val="bg1"/>
              </a:solidFill>
            </a:rPr>
            <a:t>- =  Impuestos</a:t>
          </a:r>
        </a:p>
      </dgm:t>
    </dgm:pt>
    <dgm:pt modelId="{6B9780C6-32A3-3248-926E-4329AA81FB9A}" type="parTrans" cxnId="{76A8C7CA-D267-F44E-B429-D47E24B296DE}">
      <dgm:prSet/>
      <dgm:spPr/>
      <dgm:t>
        <a:bodyPr/>
        <a:lstStyle/>
        <a:p>
          <a:endParaRPr lang="en-US"/>
        </a:p>
      </dgm:t>
    </dgm:pt>
    <dgm:pt modelId="{852201CC-0379-F94B-82E3-BAB465B30C95}" type="sibTrans" cxnId="{76A8C7CA-D267-F44E-B429-D47E24B296DE}">
      <dgm:prSet/>
      <dgm:spPr>
        <a:solidFill>
          <a:schemeClr val="bg1">
            <a:alpha val="0"/>
          </a:schemeClr>
        </a:solidFill>
      </dgm:spPr>
      <dgm:t>
        <a:bodyPr/>
        <a:lstStyle/>
        <a:p>
          <a:endParaRPr lang="es-CL" noProof="0"/>
        </a:p>
      </dgm:t>
    </dgm:pt>
    <dgm:pt modelId="{4D3B3709-2B7F-DB4D-9E4C-829CD0404900}">
      <dgm:prSet phldrT="[Text]" custT="1"/>
      <dgm:spPr>
        <a:solidFill>
          <a:srgbClr val="D34340"/>
        </a:solidFill>
      </dgm:spPr>
      <dgm:t>
        <a:bodyPr/>
        <a:lstStyle/>
        <a:p>
          <a:endParaRPr lang="es-CL" sz="3800" noProof="0" dirty="0"/>
        </a:p>
        <a:p>
          <a:r>
            <a:rPr lang="es-CL" sz="3800" noProof="0" dirty="0"/>
            <a:t>Familia</a:t>
          </a:r>
        </a:p>
        <a:p>
          <a:r>
            <a:rPr lang="es-CL" sz="1800" noProof="0" dirty="0"/>
            <a:t>+ = Transferencias </a:t>
          </a:r>
        </a:p>
        <a:p>
          <a:r>
            <a:rPr lang="es-CL" sz="1800" noProof="0" dirty="0"/>
            <a:t>recibidas</a:t>
          </a:r>
        </a:p>
        <a:p>
          <a:endParaRPr lang="es-CL" sz="1800" noProof="0" dirty="0"/>
        </a:p>
        <a:p>
          <a:r>
            <a:rPr lang="es-CL" sz="1800" noProof="0" dirty="0"/>
            <a:t>- = Transferencias </a:t>
          </a:r>
        </a:p>
        <a:p>
          <a:r>
            <a:rPr lang="es-CL" sz="1800" noProof="0" dirty="0"/>
            <a:t>dadas</a:t>
          </a:r>
        </a:p>
        <a:p>
          <a:endParaRPr lang="es-CL" sz="3800" noProof="0" dirty="0"/>
        </a:p>
      </dgm:t>
    </dgm:pt>
    <dgm:pt modelId="{0741A9D4-9DF6-364D-A584-E0AE19E3D886}" type="parTrans" cxnId="{E59544A3-B06B-D34D-8862-92CDF3319250}">
      <dgm:prSet/>
      <dgm:spPr/>
      <dgm:t>
        <a:bodyPr/>
        <a:lstStyle/>
        <a:p>
          <a:endParaRPr lang="en-US"/>
        </a:p>
      </dgm:t>
    </dgm:pt>
    <dgm:pt modelId="{1C4ACCD4-8D1F-634B-84AC-C6808DF49DE6}" type="sibTrans" cxnId="{E59544A3-B06B-D34D-8862-92CDF3319250}">
      <dgm:prSet/>
      <dgm:spPr>
        <a:solidFill>
          <a:schemeClr val="bg1">
            <a:alpha val="0"/>
          </a:schemeClr>
        </a:solidFill>
      </dgm:spPr>
      <dgm:t>
        <a:bodyPr/>
        <a:lstStyle/>
        <a:p>
          <a:endParaRPr lang="es-CL" noProof="0" dirty="0"/>
        </a:p>
      </dgm:t>
    </dgm:pt>
    <dgm:pt modelId="{605AEBFE-3CBE-FC4C-9D38-EA2BD0CCA135}">
      <dgm:prSet phldrT="[Text]" custT="1"/>
      <dgm:spPr>
        <a:solidFill>
          <a:srgbClr val="90B547"/>
        </a:solidFill>
      </dgm:spPr>
      <dgm:t>
        <a:bodyPr/>
        <a:lstStyle/>
        <a:p>
          <a:endParaRPr lang="es-CL" sz="3600" noProof="0" dirty="0"/>
        </a:p>
      </dgm:t>
    </dgm:pt>
    <dgm:pt modelId="{6BD40F60-4199-744F-B44E-62D3E115D67C}" type="parTrans" cxnId="{A05C11CF-BCFC-4C4D-B5A4-59A38ADF2ADB}">
      <dgm:prSet/>
      <dgm:spPr/>
      <dgm:t>
        <a:bodyPr/>
        <a:lstStyle/>
        <a:p>
          <a:endParaRPr lang="en-US"/>
        </a:p>
      </dgm:t>
    </dgm:pt>
    <dgm:pt modelId="{DEEF9757-5009-3A41-BC56-47C5D6F4760C}" type="sibTrans" cxnId="{A05C11CF-BCFC-4C4D-B5A4-59A38ADF2ADB}">
      <dgm:prSet/>
      <dgm:spPr>
        <a:solidFill>
          <a:schemeClr val="bg1">
            <a:alpha val="0"/>
          </a:schemeClr>
        </a:solidFill>
      </dgm:spPr>
      <dgm:t>
        <a:bodyPr/>
        <a:lstStyle/>
        <a:p>
          <a:endParaRPr lang="es-CL" noProof="0"/>
        </a:p>
      </dgm:t>
    </dgm:pt>
    <dgm:pt modelId="{6363507E-2F45-D148-B80D-BA2EA07735BF}" type="pres">
      <dgm:prSet presAssocID="{93972F4E-51DF-4D41-B52A-A164E23C6531}" presName="Name0" presStyleCnt="0">
        <dgm:presLayoutVars>
          <dgm:dir/>
          <dgm:resizeHandles val="exact"/>
        </dgm:presLayoutVars>
      </dgm:prSet>
      <dgm:spPr/>
    </dgm:pt>
    <dgm:pt modelId="{37BA1B2D-AB70-E94E-8790-F630CFB9637C}" type="pres">
      <dgm:prSet presAssocID="{BC5F3428-D92B-9445-9987-DB74F3A1C91E}" presName="node" presStyleLbl="node1" presStyleIdx="0" presStyleCnt="3" custScaleX="161350" custScaleY="152442" custRadScaleRad="78505">
        <dgm:presLayoutVars>
          <dgm:bulletEnabled val="1"/>
        </dgm:presLayoutVars>
      </dgm:prSet>
      <dgm:spPr/>
    </dgm:pt>
    <dgm:pt modelId="{D8B66C62-D13C-0A42-B9C6-776F455F0DE3}" type="pres">
      <dgm:prSet presAssocID="{852201CC-0379-F94B-82E3-BAB465B30C95}" presName="sibTrans" presStyleLbl="sibTrans2D1" presStyleIdx="0" presStyleCnt="3" custScaleY="46960"/>
      <dgm:spPr/>
    </dgm:pt>
    <dgm:pt modelId="{851E4662-89D4-9347-8A31-161ED1327E48}" type="pres">
      <dgm:prSet presAssocID="{852201CC-0379-F94B-82E3-BAB465B30C95}" presName="connectorText" presStyleLbl="sibTrans2D1" presStyleIdx="0" presStyleCnt="3"/>
      <dgm:spPr/>
    </dgm:pt>
    <dgm:pt modelId="{B9D78E68-9129-EB4D-AE48-149E5A7CDAA2}" type="pres">
      <dgm:prSet presAssocID="{4D3B3709-2B7F-DB4D-9E4C-829CD0404900}" presName="node" presStyleLbl="node1" presStyleIdx="1" presStyleCnt="3" custScaleX="122608" custScaleY="186003" custRadScaleRad="106371" custRadScaleInc="-29764">
        <dgm:presLayoutVars>
          <dgm:bulletEnabled val="1"/>
        </dgm:presLayoutVars>
      </dgm:prSet>
      <dgm:spPr/>
    </dgm:pt>
    <dgm:pt modelId="{3B824431-8CC6-1944-93F2-15CA7EEBB22D}" type="pres">
      <dgm:prSet presAssocID="{1C4ACCD4-8D1F-634B-84AC-C6808DF49DE6}" presName="sibTrans" presStyleLbl="sibTrans2D1" presStyleIdx="1" presStyleCnt="3" custFlipHor="0" custScaleX="33264" custScaleY="25252" custLinFactNeighborX="722" custLinFactNeighborY="26057"/>
      <dgm:spPr/>
    </dgm:pt>
    <dgm:pt modelId="{AD658086-E0E2-994E-9566-9BF85E7BD362}" type="pres">
      <dgm:prSet presAssocID="{1C4ACCD4-8D1F-634B-84AC-C6808DF49DE6}" presName="connectorText" presStyleLbl="sibTrans2D1" presStyleIdx="1" presStyleCnt="3"/>
      <dgm:spPr/>
    </dgm:pt>
    <dgm:pt modelId="{80758340-7FD2-CA49-80B1-C06173EDC48B}" type="pres">
      <dgm:prSet presAssocID="{605AEBFE-3CBE-FC4C-9D38-EA2BD0CCA135}" presName="node" presStyleLbl="node1" presStyleIdx="2" presStyleCnt="3" custScaleX="118659" custScaleY="187155" custRadScaleRad="109046" custRadScaleInc="26798">
        <dgm:presLayoutVars>
          <dgm:bulletEnabled val="1"/>
        </dgm:presLayoutVars>
      </dgm:prSet>
      <dgm:spPr/>
    </dgm:pt>
    <dgm:pt modelId="{E8778ECA-4B87-9B4A-A4FB-CF2B3CB66FE8}" type="pres">
      <dgm:prSet presAssocID="{DEEF9757-5009-3A41-BC56-47C5D6F4760C}" presName="sibTrans" presStyleLbl="sibTrans2D1" presStyleIdx="2" presStyleCnt="3" custScaleY="56577"/>
      <dgm:spPr/>
    </dgm:pt>
    <dgm:pt modelId="{7304F619-E17A-CE43-914E-3C994A7410A8}" type="pres">
      <dgm:prSet presAssocID="{DEEF9757-5009-3A41-BC56-47C5D6F4760C}" presName="connectorText" presStyleLbl="sibTrans2D1" presStyleIdx="2" presStyleCnt="3"/>
      <dgm:spPr/>
    </dgm:pt>
  </dgm:ptLst>
  <dgm:cxnLst>
    <dgm:cxn modelId="{226C6806-C37F-4CEA-B9E7-9D7BC56F62C6}" type="presOf" srcId="{1C4ACCD4-8D1F-634B-84AC-C6808DF49DE6}" destId="{3B824431-8CC6-1944-93F2-15CA7EEBB22D}" srcOrd="0" destOrd="0" presId="urn:microsoft.com/office/officeart/2005/8/layout/cycle7"/>
    <dgm:cxn modelId="{6C514E06-E715-420B-9298-2956D7874A0B}" type="presOf" srcId="{DEEF9757-5009-3A41-BC56-47C5D6F4760C}" destId="{E8778ECA-4B87-9B4A-A4FB-CF2B3CB66FE8}" srcOrd="0" destOrd="0" presId="urn:microsoft.com/office/officeart/2005/8/layout/cycle7"/>
    <dgm:cxn modelId="{5790804E-0B5E-4DF2-A51E-5BC3888526E2}" type="presOf" srcId="{852201CC-0379-F94B-82E3-BAB465B30C95}" destId="{D8B66C62-D13C-0A42-B9C6-776F455F0DE3}" srcOrd="0" destOrd="0" presId="urn:microsoft.com/office/officeart/2005/8/layout/cycle7"/>
    <dgm:cxn modelId="{3D67C377-62DA-4FFC-9960-BDF2BF124F2B}" type="presOf" srcId="{1C4ACCD4-8D1F-634B-84AC-C6808DF49DE6}" destId="{AD658086-E0E2-994E-9566-9BF85E7BD362}" srcOrd="1" destOrd="0" presId="urn:microsoft.com/office/officeart/2005/8/layout/cycle7"/>
    <dgm:cxn modelId="{7BB84B84-DCBF-4AF3-B3CC-11983856B06B}" type="presOf" srcId="{DEEF9757-5009-3A41-BC56-47C5D6F4760C}" destId="{7304F619-E17A-CE43-914E-3C994A7410A8}" srcOrd="1" destOrd="0" presId="urn:microsoft.com/office/officeart/2005/8/layout/cycle7"/>
    <dgm:cxn modelId="{755F609F-9403-4008-B1BE-77495E877B06}" type="presOf" srcId="{852201CC-0379-F94B-82E3-BAB465B30C95}" destId="{851E4662-89D4-9347-8A31-161ED1327E48}" srcOrd="1" destOrd="0" presId="urn:microsoft.com/office/officeart/2005/8/layout/cycle7"/>
    <dgm:cxn modelId="{E59544A3-B06B-D34D-8862-92CDF3319250}" srcId="{93972F4E-51DF-4D41-B52A-A164E23C6531}" destId="{4D3B3709-2B7F-DB4D-9E4C-829CD0404900}" srcOrd="1" destOrd="0" parTransId="{0741A9D4-9DF6-364D-A584-E0AE19E3D886}" sibTransId="{1C4ACCD4-8D1F-634B-84AC-C6808DF49DE6}"/>
    <dgm:cxn modelId="{85316EA5-F22C-4793-8F09-0DA017F22482}" type="presOf" srcId="{BC5F3428-D92B-9445-9987-DB74F3A1C91E}" destId="{37BA1B2D-AB70-E94E-8790-F630CFB9637C}" srcOrd="0" destOrd="0" presId="urn:microsoft.com/office/officeart/2005/8/layout/cycle7"/>
    <dgm:cxn modelId="{B4CEFFB2-35D1-49C7-80BE-3AC5169E2D19}" type="presOf" srcId="{605AEBFE-3CBE-FC4C-9D38-EA2BD0CCA135}" destId="{80758340-7FD2-CA49-80B1-C06173EDC48B}" srcOrd="0" destOrd="0" presId="urn:microsoft.com/office/officeart/2005/8/layout/cycle7"/>
    <dgm:cxn modelId="{76A8C7CA-D267-F44E-B429-D47E24B296DE}" srcId="{93972F4E-51DF-4D41-B52A-A164E23C6531}" destId="{BC5F3428-D92B-9445-9987-DB74F3A1C91E}" srcOrd="0" destOrd="0" parTransId="{6B9780C6-32A3-3248-926E-4329AA81FB9A}" sibTransId="{852201CC-0379-F94B-82E3-BAB465B30C95}"/>
    <dgm:cxn modelId="{A05C11CF-BCFC-4C4D-B5A4-59A38ADF2ADB}" srcId="{93972F4E-51DF-4D41-B52A-A164E23C6531}" destId="{605AEBFE-3CBE-FC4C-9D38-EA2BD0CCA135}" srcOrd="2" destOrd="0" parTransId="{6BD40F60-4199-744F-B44E-62D3E115D67C}" sibTransId="{DEEF9757-5009-3A41-BC56-47C5D6F4760C}"/>
    <dgm:cxn modelId="{0B2398E2-7691-4609-B2C9-4A630D4BE8BE}" type="presOf" srcId="{93972F4E-51DF-4D41-B52A-A164E23C6531}" destId="{6363507E-2F45-D148-B80D-BA2EA07735BF}" srcOrd="0" destOrd="0" presId="urn:microsoft.com/office/officeart/2005/8/layout/cycle7"/>
    <dgm:cxn modelId="{29A313F9-B818-4E46-807F-765EEB6F1F77}" type="presOf" srcId="{4D3B3709-2B7F-DB4D-9E4C-829CD0404900}" destId="{B9D78E68-9129-EB4D-AE48-149E5A7CDAA2}" srcOrd="0" destOrd="0" presId="urn:microsoft.com/office/officeart/2005/8/layout/cycle7"/>
    <dgm:cxn modelId="{9F337B30-F4DC-4F20-BCEF-A506B23ED603}" type="presParOf" srcId="{6363507E-2F45-D148-B80D-BA2EA07735BF}" destId="{37BA1B2D-AB70-E94E-8790-F630CFB9637C}" srcOrd="0" destOrd="0" presId="urn:microsoft.com/office/officeart/2005/8/layout/cycle7"/>
    <dgm:cxn modelId="{2064BAAC-2F17-4B39-A0FD-D9471C00314A}" type="presParOf" srcId="{6363507E-2F45-D148-B80D-BA2EA07735BF}" destId="{D8B66C62-D13C-0A42-B9C6-776F455F0DE3}" srcOrd="1" destOrd="0" presId="urn:microsoft.com/office/officeart/2005/8/layout/cycle7"/>
    <dgm:cxn modelId="{DE2C192D-C104-4A67-9108-081E2AC89FE5}" type="presParOf" srcId="{D8B66C62-D13C-0A42-B9C6-776F455F0DE3}" destId="{851E4662-89D4-9347-8A31-161ED1327E48}" srcOrd="0" destOrd="0" presId="urn:microsoft.com/office/officeart/2005/8/layout/cycle7"/>
    <dgm:cxn modelId="{51291DB9-0B7B-4936-ACFF-6C3A7358CF85}" type="presParOf" srcId="{6363507E-2F45-D148-B80D-BA2EA07735BF}" destId="{B9D78E68-9129-EB4D-AE48-149E5A7CDAA2}" srcOrd="2" destOrd="0" presId="urn:microsoft.com/office/officeart/2005/8/layout/cycle7"/>
    <dgm:cxn modelId="{A822B631-91D0-480C-B6C7-C574E1BC839F}" type="presParOf" srcId="{6363507E-2F45-D148-B80D-BA2EA07735BF}" destId="{3B824431-8CC6-1944-93F2-15CA7EEBB22D}" srcOrd="3" destOrd="0" presId="urn:microsoft.com/office/officeart/2005/8/layout/cycle7"/>
    <dgm:cxn modelId="{65AC4411-0F1A-4910-991A-D93AF2A6D5A9}" type="presParOf" srcId="{3B824431-8CC6-1944-93F2-15CA7EEBB22D}" destId="{AD658086-E0E2-994E-9566-9BF85E7BD362}" srcOrd="0" destOrd="0" presId="urn:microsoft.com/office/officeart/2005/8/layout/cycle7"/>
    <dgm:cxn modelId="{2124A4B3-7EAE-43AD-9A71-42AC4B68047A}" type="presParOf" srcId="{6363507E-2F45-D148-B80D-BA2EA07735BF}" destId="{80758340-7FD2-CA49-80B1-C06173EDC48B}" srcOrd="4" destOrd="0" presId="urn:microsoft.com/office/officeart/2005/8/layout/cycle7"/>
    <dgm:cxn modelId="{B45695E2-AAC2-4295-BA6A-736046FC93CF}" type="presParOf" srcId="{6363507E-2F45-D148-B80D-BA2EA07735BF}" destId="{E8778ECA-4B87-9B4A-A4FB-CF2B3CB66FE8}" srcOrd="5" destOrd="0" presId="urn:microsoft.com/office/officeart/2005/8/layout/cycle7"/>
    <dgm:cxn modelId="{E4BF0ACB-4FD1-4A0A-83DF-A7693E0D398B}" type="presParOf" srcId="{E8778ECA-4B87-9B4A-A4FB-CF2B3CB66FE8}" destId="{7304F619-E17A-CE43-914E-3C994A7410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972F4E-51DF-4D41-B52A-A164E23C6531}"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BC5F3428-D92B-9445-9987-DB74F3A1C91E}">
      <dgm:prSet phldrT="[Text]" custT="1"/>
      <dgm:spPr>
        <a:solidFill>
          <a:srgbClr val="4A88D4"/>
        </a:solidFill>
      </dgm:spPr>
      <dgm:t>
        <a:bodyPr/>
        <a:lstStyle/>
        <a:p>
          <a:r>
            <a:rPr lang="es-CL" sz="4100" noProof="0" dirty="0">
              <a:ln>
                <a:noFill/>
              </a:ln>
              <a:solidFill>
                <a:schemeClr val="bg1"/>
              </a:solidFill>
            </a:rPr>
            <a:t>Gobierno</a:t>
          </a:r>
        </a:p>
        <a:p>
          <a:r>
            <a:rPr lang="es-CL" sz="1800" noProof="0" dirty="0">
              <a:ln>
                <a:noFill/>
              </a:ln>
              <a:solidFill>
                <a:schemeClr val="bg1"/>
              </a:solidFill>
            </a:rPr>
            <a:t>+ = Transferencias del gobierno</a:t>
          </a:r>
        </a:p>
        <a:p>
          <a:r>
            <a:rPr lang="es-CL" sz="1800" noProof="0" dirty="0">
              <a:ln>
                <a:noFill/>
              </a:ln>
              <a:solidFill>
                <a:schemeClr val="bg1"/>
              </a:solidFill>
            </a:rPr>
            <a:t>- =  Impuestos</a:t>
          </a:r>
        </a:p>
      </dgm:t>
    </dgm:pt>
    <dgm:pt modelId="{6B9780C6-32A3-3248-926E-4329AA81FB9A}" type="parTrans" cxnId="{76A8C7CA-D267-F44E-B429-D47E24B296DE}">
      <dgm:prSet/>
      <dgm:spPr/>
      <dgm:t>
        <a:bodyPr/>
        <a:lstStyle/>
        <a:p>
          <a:endParaRPr lang="en-US"/>
        </a:p>
      </dgm:t>
    </dgm:pt>
    <dgm:pt modelId="{852201CC-0379-F94B-82E3-BAB465B30C95}" type="sibTrans" cxnId="{76A8C7CA-D267-F44E-B429-D47E24B296DE}">
      <dgm:prSet/>
      <dgm:spPr>
        <a:solidFill>
          <a:schemeClr val="bg1">
            <a:alpha val="0"/>
          </a:schemeClr>
        </a:solidFill>
      </dgm:spPr>
      <dgm:t>
        <a:bodyPr/>
        <a:lstStyle/>
        <a:p>
          <a:endParaRPr lang="es-CL" noProof="0"/>
        </a:p>
      </dgm:t>
    </dgm:pt>
    <dgm:pt modelId="{4D3B3709-2B7F-DB4D-9E4C-829CD0404900}">
      <dgm:prSet phldrT="[Text]" custT="1"/>
      <dgm:spPr>
        <a:solidFill>
          <a:srgbClr val="D34340"/>
        </a:solidFill>
      </dgm:spPr>
      <dgm:t>
        <a:bodyPr/>
        <a:lstStyle/>
        <a:p>
          <a:endParaRPr lang="es-CL" sz="3800" noProof="0" dirty="0"/>
        </a:p>
        <a:p>
          <a:r>
            <a:rPr lang="es-CL" sz="3800" noProof="0" dirty="0"/>
            <a:t>Familia</a:t>
          </a:r>
        </a:p>
        <a:p>
          <a:r>
            <a:rPr lang="es-CL" sz="1800" noProof="0" dirty="0"/>
            <a:t>+ = Transferencias </a:t>
          </a:r>
        </a:p>
        <a:p>
          <a:r>
            <a:rPr lang="es-CL" sz="1800" noProof="0" dirty="0"/>
            <a:t>recibidas</a:t>
          </a:r>
        </a:p>
        <a:p>
          <a:endParaRPr lang="es-CL" sz="1800" noProof="0" dirty="0"/>
        </a:p>
        <a:p>
          <a:r>
            <a:rPr lang="es-CL" sz="1800" noProof="0" dirty="0"/>
            <a:t>- = Transferencias </a:t>
          </a:r>
        </a:p>
        <a:p>
          <a:r>
            <a:rPr lang="es-CL" sz="1800" noProof="0" dirty="0"/>
            <a:t>dadas</a:t>
          </a:r>
        </a:p>
        <a:p>
          <a:endParaRPr lang="es-CL" sz="3800" noProof="0" dirty="0"/>
        </a:p>
      </dgm:t>
    </dgm:pt>
    <dgm:pt modelId="{0741A9D4-9DF6-364D-A584-E0AE19E3D886}" type="parTrans" cxnId="{E59544A3-B06B-D34D-8862-92CDF3319250}">
      <dgm:prSet/>
      <dgm:spPr/>
      <dgm:t>
        <a:bodyPr/>
        <a:lstStyle/>
        <a:p>
          <a:endParaRPr lang="en-US"/>
        </a:p>
      </dgm:t>
    </dgm:pt>
    <dgm:pt modelId="{1C4ACCD4-8D1F-634B-84AC-C6808DF49DE6}" type="sibTrans" cxnId="{E59544A3-B06B-D34D-8862-92CDF3319250}">
      <dgm:prSet/>
      <dgm:spPr>
        <a:solidFill>
          <a:schemeClr val="bg1">
            <a:alpha val="0"/>
          </a:schemeClr>
        </a:solidFill>
      </dgm:spPr>
      <dgm:t>
        <a:bodyPr/>
        <a:lstStyle/>
        <a:p>
          <a:endParaRPr lang="es-CL" noProof="0" dirty="0"/>
        </a:p>
      </dgm:t>
    </dgm:pt>
    <dgm:pt modelId="{605AEBFE-3CBE-FC4C-9D38-EA2BD0CCA135}">
      <dgm:prSet phldrT="[Text]" custT="1"/>
      <dgm:spPr>
        <a:solidFill>
          <a:srgbClr val="90B547"/>
        </a:solidFill>
      </dgm:spPr>
      <dgm:t>
        <a:bodyPr/>
        <a:lstStyle/>
        <a:p>
          <a:r>
            <a:rPr lang="es-CL" sz="3600" noProof="0" dirty="0"/>
            <a:t>Mercado</a:t>
          </a:r>
        </a:p>
        <a:p>
          <a:r>
            <a:rPr lang="es-CL" sz="1800" noProof="0" dirty="0"/>
            <a:t> + = Ingreso de bienes</a:t>
          </a:r>
        </a:p>
        <a:p>
          <a:endParaRPr lang="es-CL" sz="1800" noProof="0" dirty="0"/>
        </a:p>
        <a:p>
          <a:r>
            <a:rPr lang="es-CL" sz="1800" noProof="0" dirty="0"/>
            <a:t>- = Ahorro</a:t>
          </a:r>
        </a:p>
        <a:p>
          <a:endParaRPr lang="es-CL" sz="3600" noProof="0" dirty="0"/>
        </a:p>
      </dgm:t>
    </dgm:pt>
    <dgm:pt modelId="{6BD40F60-4199-744F-B44E-62D3E115D67C}" type="parTrans" cxnId="{A05C11CF-BCFC-4C4D-B5A4-59A38ADF2ADB}">
      <dgm:prSet/>
      <dgm:spPr/>
      <dgm:t>
        <a:bodyPr/>
        <a:lstStyle/>
        <a:p>
          <a:endParaRPr lang="en-US"/>
        </a:p>
      </dgm:t>
    </dgm:pt>
    <dgm:pt modelId="{DEEF9757-5009-3A41-BC56-47C5D6F4760C}" type="sibTrans" cxnId="{A05C11CF-BCFC-4C4D-B5A4-59A38ADF2ADB}">
      <dgm:prSet/>
      <dgm:spPr>
        <a:solidFill>
          <a:schemeClr val="bg1">
            <a:alpha val="0"/>
          </a:schemeClr>
        </a:solidFill>
      </dgm:spPr>
      <dgm:t>
        <a:bodyPr/>
        <a:lstStyle/>
        <a:p>
          <a:endParaRPr lang="es-CL" noProof="0"/>
        </a:p>
      </dgm:t>
    </dgm:pt>
    <dgm:pt modelId="{6363507E-2F45-D148-B80D-BA2EA07735BF}" type="pres">
      <dgm:prSet presAssocID="{93972F4E-51DF-4D41-B52A-A164E23C6531}" presName="Name0" presStyleCnt="0">
        <dgm:presLayoutVars>
          <dgm:dir/>
          <dgm:resizeHandles val="exact"/>
        </dgm:presLayoutVars>
      </dgm:prSet>
      <dgm:spPr/>
    </dgm:pt>
    <dgm:pt modelId="{37BA1B2D-AB70-E94E-8790-F630CFB9637C}" type="pres">
      <dgm:prSet presAssocID="{BC5F3428-D92B-9445-9987-DB74F3A1C91E}" presName="node" presStyleLbl="node1" presStyleIdx="0" presStyleCnt="3" custScaleX="161350" custScaleY="152442" custRadScaleRad="78505">
        <dgm:presLayoutVars>
          <dgm:bulletEnabled val="1"/>
        </dgm:presLayoutVars>
      </dgm:prSet>
      <dgm:spPr/>
    </dgm:pt>
    <dgm:pt modelId="{D8B66C62-D13C-0A42-B9C6-776F455F0DE3}" type="pres">
      <dgm:prSet presAssocID="{852201CC-0379-F94B-82E3-BAB465B30C95}" presName="sibTrans" presStyleLbl="sibTrans2D1" presStyleIdx="0" presStyleCnt="3" custScaleY="46960"/>
      <dgm:spPr/>
    </dgm:pt>
    <dgm:pt modelId="{851E4662-89D4-9347-8A31-161ED1327E48}" type="pres">
      <dgm:prSet presAssocID="{852201CC-0379-F94B-82E3-BAB465B30C95}" presName="connectorText" presStyleLbl="sibTrans2D1" presStyleIdx="0" presStyleCnt="3"/>
      <dgm:spPr/>
    </dgm:pt>
    <dgm:pt modelId="{B9D78E68-9129-EB4D-AE48-149E5A7CDAA2}" type="pres">
      <dgm:prSet presAssocID="{4D3B3709-2B7F-DB4D-9E4C-829CD0404900}" presName="node" presStyleLbl="node1" presStyleIdx="1" presStyleCnt="3" custScaleX="122608" custScaleY="186003" custRadScaleRad="106371" custRadScaleInc="-29764">
        <dgm:presLayoutVars>
          <dgm:bulletEnabled val="1"/>
        </dgm:presLayoutVars>
      </dgm:prSet>
      <dgm:spPr/>
    </dgm:pt>
    <dgm:pt modelId="{3B824431-8CC6-1944-93F2-15CA7EEBB22D}" type="pres">
      <dgm:prSet presAssocID="{1C4ACCD4-8D1F-634B-84AC-C6808DF49DE6}" presName="sibTrans" presStyleLbl="sibTrans2D1" presStyleIdx="1" presStyleCnt="3" custFlipHor="0" custScaleX="33264" custScaleY="25252" custLinFactNeighborX="722" custLinFactNeighborY="26057"/>
      <dgm:spPr/>
    </dgm:pt>
    <dgm:pt modelId="{AD658086-E0E2-994E-9566-9BF85E7BD362}" type="pres">
      <dgm:prSet presAssocID="{1C4ACCD4-8D1F-634B-84AC-C6808DF49DE6}" presName="connectorText" presStyleLbl="sibTrans2D1" presStyleIdx="1" presStyleCnt="3"/>
      <dgm:spPr/>
    </dgm:pt>
    <dgm:pt modelId="{80758340-7FD2-CA49-80B1-C06173EDC48B}" type="pres">
      <dgm:prSet presAssocID="{605AEBFE-3CBE-FC4C-9D38-EA2BD0CCA135}" presName="node" presStyleLbl="node1" presStyleIdx="2" presStyleCnt="3" custScaleX="118659" custScaleY="187155" custRadScaleRad="109046" custRadScaleInc="26798">
        <dgm:presLayoutVars>
          <dgm:bulletEnabled val="1"/>
        </dgm:presLayoutVars>
      </dgm:prSet>
      <dgm:spPr/>
    </dgm:pt>
    <dgm:pt modelId="{E8778ECA-4B87-9B4A-A4FB-CF2B3CB66FE8}" type="pres">
      <dgm:prSet presAssocID="{DEEF9757-5009-3A41-BC56-47C5D6F4760C}" presName="sibTrans" presStyleLbl="sibTrans2D1" presStyleIdx="2" presStyleCnt="3" custScaleY="56577"/>
      <dgm:spPr/>
    </dgm:pt>
    <dgm:pt modelId="{7304F619-E17A-CE43-914E-3C994A7410A8}" type="pres">
      <dgm:prSet presAssocID="{DEEF9757-5009-3A41-BC56-47C5D6F4760C}" presName="connectorText" presStyleLbl="sibTrans2D1" presStyleIdx="2" presStyleCnt="3"/>
      <dgm:spPr/>
    </dgm:pt>
  </dgm:ptLst>
  <dgm:cxnLst>
    <dgm:cxn modelId="{AC88855D-67AE-4590-93B3-60D333A6ED51}" type="presOf" srcId="{DEEF9757-5009-3A41-BC56-47C5D6F4760C}" destId="{E8778ECA-4B87-9B4A-A4FB-CF2B3CB66FE8}" srcOrd="0" destOrd="0" presId="urn:microsoft.com/office/officeart/2005/8/layout/cycle7"/>
    <dgm:cxn modelId="{3FA3E577-A5C8-4ED7-A1E1-C1A2CC1C1CEE}" type="presOf" srcId="{93972F4E-51DF-4D41-B52A-A164E23C6531}" destId="{6363507E-2F45-D148-B80D-BA2EA07735BF}" srcOrd="0" destOrd="0" presId="urn:microsoft.com/office/officeart/2005/8/layout/cycle7"/>
    <dgm:cxn modelId="{E59544A3-B06B-D34D-8862-92CDF3319250}" srcId="{93972F4E-51DF-4D41-B52A-A164E23C6531}" destId="{4D3B3709-2B7F-DB4D-9E4C-829CD0404900}" srcOrd="1" destOrd="0" parTransId="{0741A9D4-9DF6-364D-A584-E0AE19E3D886}" sibTransId="{1C4ACCD4-8D1F-634B-84AC-C6808DF49DE6}"/>
    <dgm:cxn modelId="{3FC931A5-1F8B-48B5-9E7C-867FEB77266A}" type="presOf" srcId="{1C4ACCD4-8D1F-634B-84AC-C6808DF49DE6}" destId="{AD658086-E0E2-994E-9566-9BF85E7BD362}" srcOrd="1" destOrd="0" presId="urn:microsoft.com/office/officeart/2005/8/layout/cycle7"/>
    <dgm:cxn modelId="{024AB9AC-DF5F-4FF9-B3F1-0A4CEC403510}" type="presOf" srcId="{1C4ACCD4-8D1F-634B-84AC-C6808DF49DE6}" destId="{3B824431-8CC6-1944-93F2-15CA7EEBB22D}" srcOrd="0" destOrd="0" presId="urn:microsoft.com/office/officeart/2005/8/layout/cycle7"/>
    <dgm:cxn modelId="{BB107DC1-80C7-45FB-B65F-77A43FA77AD2}" type="presOf" srcId="{BC5F3428-D92B-9445-9987-DB74F3A1C91E}" destId="{37BA1B2D-AB70-E94E-8790-F630CFB9637C}" srcOrd="0" destOrd="0" presId="urn:microsoft.com/office/officeart/2005/8/layout/cycle7"/>
    <dgm:cxn modelId="{76A8C7CA-D267-F44E-B429-D47E24B296DE}" srcId="{93972F4E-51DF-4D41-B52A-A164E23C6531}" destId="{BC5F3428-D92B-9445-9987-DB74F3A1C91E}" srcOrd="0" destOrd="0" parTransId="{6B9780C6-32A3-3248-926E-4329AA81FB9A}" sibTransId="{852201CC-0379-F94B-82E3-BAB465B30C95}"/>
    <dgm:cxn modelId="{A05C11CF-BCFC-4C4D-B5A4-59A38ADF2ADB}" srcId="{93972F4E-51DF-4D41-B52A-A164E23C6531}" destId="{605AEBFE-3CBE-FC4C-9D38-EA2BD0CCA135}" srcOrd="2" destOrd="0" parTransId="{6BD40F60-4199-744F-B44E-62D3E115D67C}" sibTransId="{DEEF9757-5009-3A41-BC56-47C5D6F4760C}"/>
    <dgm:cxn modelId="{185C2BDE-B7FB-4A69-8E91-EA1276F1A44F}" type="presOf" srcId="{4D3B3709-2B7F-DB4D-9E4C-829CD0404900}" destId="{B9D78E68-9129-EB4D-AE48-149E5A7CDAA2}" srcOrd="0" destOrd="0" presId="urn:microsoft.com/office/officeart/2005/8/layout/cycle7"/>
    <dgm:cxn modelId="{D38B08E2-844D-4DCF-A314-B12DA103F08D}" type="presOf" srcId="{DEEF9757-5009-3A41-BC56-47C5D6F4760C}" destId="{7304F619-E17A-CE43-914E-3C994A7410A8}" srcOrd="1" destOrd="0" presId="urn:microsoft.com/office/officeart/2005/8/layout/cycle7"/>
    <dgm:cxn modelId="{BD2A90E5-C9B9-41D8-B98A-F702C0DA8690}" type="presOf" srcId="{852201CC-0379-F94B-82E3-BAB465B30C95}" destId="{D8B66C62-D13C-0A42-B9C6-776F455F0DE3}" srcOrd="0" destOrd="0" presId="urn:microsoft.com/office/officeart/2005/8/layout/cycle7"/>
    <dgm:cxn modelId="{CC94C6F6-ADE4-47B4-8581-A1D22395EEBC}" type="presOf" srcId="{605AEBFE-3CBE-FC4C-9D38-EA2BD0CCA135}" destId="{80758340-7FD2-CA49-80B1-C06173EDC48B}" srcOrd="0" destOrd="0" presId="urn:microsoft.com/office/officeart/2005/8/layout/cycle7"/>
    <dgm:cxn modelId="{7D8617F8-B88A-4E24-BFC0-3FD1E2F5DF1E}" type="presOf" srcId="{852201CC-0379-F94B-82E3-BAB465B30C95}" destId="{851E4662-89D4-9347-8A31-161ED1327E48}" srcOrd="1" destOrd="0" presId="urn:microsoft.com/office/officeart/2005/8/layout/cycle7"/>
    <dgm:cxn modelId="{9E26FD85-D2DE-4938-A7ED-7FE38AB2B11D}" type="presParOf" srcId="{6363507E-2F45-D148-B80D-BA2EA07735BF}" destId="{37BA1B2D-AB70-E94E-8790-F630CFB9637C}" srcOrd="0" destOrd="0" presId="urn:microsoft.com/office/officeart/2005/8/layout/cycle7"/>
    <dgm:cxn modelId="{8F1B1A8D-7681-4060-8916-D6E7884D0440}" type="presParOf" srcId="{6363507E-2F45-D148-B80D-BA2EA07735BF}" destId="{D8B66C62-D13C-0A42-B9C6-776F455F0DE3}" srcOrd="1" destOrd="0" presId="urn:microsoft.com/office/officeart/2005/8/layout/cycle7"/>
    <dgm:cxn modelId="{ECD49AA6-369B-4B75-98FB-81898A4E3E31}" type="presParOf" srcId="{D8B66C62-D13C-0A42-B9C6-776F455F0DE3}" destId="{851E4662-89D4-9347-8A31-161ED1327E48}" srcOrd="0" destOrd="0" presId="urn:microsoft.com/office/officeart/2005/8/layout/cycle7"/>
    <dgm:cxn modelId="{490C860D-587E-43AD-B3D3-7A996E76EB41}" type="presParOf" srcId="{6363507E-2F45-D148-B80D-BA2EA07735BF}" destId="{B9D78E68-9129-EB4D-AE48-149E5A7CDAA2}" srcOrd="2" destOrd="0" presId="urn:microsoft.com/office/officeart/2005/8/layout/cycle7"/>
    <dgm:cxn modelId="{0597A85E-87C5-4A0B-A915-785A3CAAC6F8}" type="presParOf" srcId="{6363507E-2F45-D148-B80D-BA2EA07735BF}" destId="{3B824431-8CC6-1944-93F2-15CA7EEBB22D}" srcOrd="3" destOrd="0" presId="urn:microsoft.com/office/officeart/2005/8/layout/cycle7"/>
    <dgm:cxn modelId="{35918061-E330-471B-8980-AC923118074E}" type="presParOf" srcId="{3B824431-8CC6-1944-93F2-15CA7EEBB22D}" destId="{AD658086-E0E2-994E-9566-9BF85E7BD362}" srcOrd="0" destOrd="0" presId="urn:microsoft.com/office/officeart/2005/8/layout/cycle7"/>
    <dgm:cxn modelId="{8EF2FB65-644D-4140-B3BE-E8A23705534A}" type="presParOf" srcId="{6363507E-2F45-D148-B80D-BA2EA07735BF}" destId="{80758340-7FD2-CA49-80B1-C06173EDC48B}" srcOrd="4" destOrd="0" presId="urn:microsoft.com/office/officeart/2005/8/layout/cycle7"/>
    <dgm:cxn modelId="{79512EBC-4C16-4BCB-A59E-05BED56B58A7}" type="presParOf" srcId="{6363507E-2F45-D148-B80D-BA2EA07735BF}" destId="{E8778ECA-4B87-9B4A-A4FB-CF2B3CB66FE8}" srcOrd="5" destOrd="0" presId="urn:microsoft.com/office/officeart/2005/8/layout/cycle7"/>
    <dgm:cxn modelId="{CEC9720C-AB91-4C88-B859-D79FA2DAB5E5}" type="presParOf" srcId="{E8778ECA-4B87-9B4A-A4FB-CF2B3CB66FE8}" destId="{7304F619-E17A-CE43-914E-3C994A7410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A1B2D-AB70-E94E-8790-F630CFB9637C}">
      <dsp:nvSpPr>
        <dsp:cNvPr id="0" name=""/>
        <dsp:cNvSpPr/>
      </dsp:nvSpPr>
      <dsp:spPr>
        <a:xfrm>
          <a:off x="1848514" y="83671"/>
          <a:ext cx="4327217" cy="2044157"/>
        </a:xfrm>
        <a:prstGeom prst="roundRect">
          <a:avLst>
            <a:gd name="adj" fmla="val 10000"/>
          </a:avLst>
        </a:prstGeom>
        <a:solidFill>
          <a:srgbClr val="4A88D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CL" sz="1800" kern="1200" noProof="0" dirty="0">
            <a:ln>
              <a:noFill/>
            </a:ln>
            <a:solidFill>
              <a:schemeClr val="bg1"/>
            </a:solidFill>
          </a:endParaRPr>
        </a:p>
      </dsp:txBody>
      <dsp:txXfrm>
        <a:off x="1908385" y="143542"/>
        <a:ext cx="4207475" cy="1924415"/>
      </dsp:txXfrm>
    </dsp:sp>
    <dsp:sp modelId="{D8B66C62-D13C-0A42-B9C6-776F455F0DE3}">
      <dsp:nvSpPr>
        <dsp:cNvPr id="0" name=""/>
        <dsp:cNvSpPr/>
      </dsp:nvSpPr>
      <dsp:spPr>
        <a:xfrm rot="2809608">
          <a:off x="4946304" y="2173291"/>
          <a:ext cx="341506" cy="220397"/>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noProof="0"/>
        </a:p>
      </dsp:txBody>
      <dsp:txXfrm>
        <a:off x="5012423" y="2217370"/>
        <a:ext cx="209268" cy="132239"/>
      </dsp:txXfrm>
    </dsp:sp>
    <dsp:sp modelId="{B9D78E68-9129-EB4D-AE48-149E5A7CDAA2}">
      <dsp:nvSpPr>
        <dsp:cNvPr id="0" name=""/>
        <dsp:cNvSpPr/>
      </dsp:nvSpPr>
      <dsp:spPr>
        <a:xfrm>
          <a:off x="4788997" y="2439150"/>
          <a:ext cx="3288202" cy="2494191"/>
        </a:xfrm>
        <a:prstGeom prst="roundRect">
          <a:avLst>
            <a:gd name="adj" fmla="val 10000"/>
          </a:avLst>
        </a:prstGeom>
        <a:solidFill>
          <a:srgbClr val="D3434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endParaRPr lang="es-CL" sz="3800" kern="1200" noProof="0" dirty="0"/>
        </a:p>
        <a:p>
          <a:pPr marL="0" lvl="0" indent="0" algn="ctr" defTabSz="1689100">
            <a:lnSpc>
              <a:spcPct val="90000"/>
            </a:lnSpc>
            <a:spcBef>
              <a:spcPct val="0"/>
            </a:spcBef>
            <a:spcAft>
              <a:spcPct val="35000"/>
            </a:spcAft>
            <a:buNone/>
          </a:pPr>
          <a:endParaRPr lang="es-CL" sz="3800" kern="1200" noProof="0" dirty="0"/>
        </a:p>
      </dsp:txBody>
      <dsp:txXfrm>
        <a:off x="4862049" y="2512202"/>
        <a:ext cx="3142098" cy="2348087"/>
      </dsp:txXfrm>
    </dsp:sp>
    <dsp:sp modelId="{3B824431-8CC6-1944-93F2-15CA7EEBB22D}">
      <dsp:nvSpPr>
        <dsp:cNvPr id="0" name=""/>
        <dsp:cNvSpPr/>
      </dsp:nvSpPr>
      <dsp:spPr>
        <a:xfrm rot="10729864">
          <a:off x="3931312" y="3799220"/>
          <a:ext cx="113598" cy="118515"/>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CL" sz="500" kern="1200" noProof="0" dirty="0"/>
        </a:p>
      </dsp:txBody>
      <dsp:txXfrm rot="10800000">
        <a:off x="3965391" y="3822923"/>
        <a:ext cx="45440" cy="71109"/>
      </dsp:txXfrm>
    </dsp:sp>
    <dsp:sp modelId="{80758340-7FD2-CA49-80B1-C06173EDC48B}">
      <dsp:nvSpPr>
        <dsp:cNvPr id="0" name=""/>
        <dsp:cNvSpPr/>
      </dsp:nvSpPr>
      <dsp:spPr>
        <a:xfrm>
          <a:off x="0" y="2530223"/>
          <a:ext cx="3182295" cy="2509638"/>
        </a:xfrm>
        <a:prstGeom prst="roundRect">
          <a:avLst>
            <a:gd name="adj" fmla="val 10000"/>
          </a:avLst>
        </a:prstGeom>
        <a:solidFill>
          <a:srgbClr val="90B54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s-CL" sz="3600" kern="1200" noProof="0" dirty="0"/>
        </a:p>
      </dsp:txBody>
      <dsp:txXfrm>
        <a:off x="73505" y="2603728"/>
        <a:ext cx="3035285" cy="2362628"/>
      </dsp:txXfrm>
    </dsp:sp>
    <dsp:sp modelId="{E8778ECA-4B87-9B4A-A4FB-CF2B3CB66FE8}">
      <dsp:nvSpPr>
        <dsp:cNvPr id="0" name=""/>
        <dsp:cNvSpPr/>
      </dsp:nvSpPr>
      <dsp:spPr>
        <a:xfrm rot="18726034">
          <a:off x="2736032" y="2196260"/>
          <a:ext cx="341506" cy="265532"/>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L" sz="1200" kern="1200" noProof="0"/>
        </a:p>
      </dsp:txBody>
      <dsp:txXfrm>
        <a:off x="2815692" y="2249366"/>
        <a:ext cx="182186" cy="159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A1B2D-AB70-E94E-8790-F630CFB9637C}">
      <dsp:nvSpPr>
        <dsp:cNvPr id="0" name=""/>
        <dsp:cNvSpPr/>
      </dsp:nvSpPr>
      <dsp:spPr>
        <a:xfrm>
          <a:off x="1848514" y="83671"/>
          <a:ext cx="4327217" cy="2044157"/>
        </a:xfrm>
        <a:prstGeom prst="roundRect">
          <a:avLst>
            <a:gd name="adj" fmla="val 10000"/>
          </a:avLst>
        </a:prstGeom>
        <a:solidFill>
          <a:srgbClr val="4A88D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noProof="0" dirty="0">
              <a:ln>
                <a:noFill/>
              </a:ln>
              <a:solidFill>
                <a:schemeClr val="bg1"/>
              </a:solidFill>
            </a:rPr>
            <a:t>Gobierno</a:t>
          </a:r>
        </a:p>
        <a:p>
          <a:pPr marL="0" lvl="0" indent="0" algn="ctr" defTabSz="1822450">
            <a:lnSpc>
              <a:spcPct val="90000"/>
            </a:lnSpc>
            <a:spcBef>
              <a:spcPct val="0"/>
            </a:spcBef>
            <a:spcAft>
              <a:spcPct val="35000"/>
            </a:spcAft>
            <a:buNone/>
          </a:pPr>
          <a:r>
            <a:rPr lang="es-CL" sz="1800" kern="1200" noProof="0" dirty="0">
              <a:ln>
                <a:noFill/>
              </a:ln>
              <a:solidFill>
                <a:schemeClr val="bg1"/>
              </a:solidFill>
            </a:rPr>
            <a:t>+ = Transferencias del gobierno</a:t>
          </a:r>
        </a:p>
        <a:p>
          <a:pPr marL="0" lvl="0" indent="0" algn="ctr" defTabSz="1822450">
            <a:lnSpc>
              <a:spcPct val="90000"/>
            </a:lnSpc>
            <a:spcBef>
              <a:spcPct val="0"/>
            </a:spcBef>
            <a:spcAft>
              <a:spcPct val="35000"/>
            </a:spcAft>
            <a:buNone/>
          </a:pPr>
          <a:r>
            <a:rPr lang="es-CL" sz="1800" kern="1200" noProof="0" dirty="0">
              <a:ln>
                <a:noFill/>
              </a:ln>
              <a:solidFill>
                <a:schemeClr val="bg1"/>
              </a:solidFill>
            </a:rPr>
            <a:t>- =  Impuestos</a:t>
          </a:r>
        </a:p>
      </dsp:txBody>
      <dsp:txXfrm>
        <a:off x="1908385" y="143542"/>
        <a:ext cx="4207475" cy="1924415"/>
      </dsp:txXfrm>
    </dsp:sp>
    <dsp:sp modelId="{D8B66C62-D13C-0A42-B9C6-776F455F0DE3}">
      <dsp:nvSpPr>
        <dsp:cNvPr id="0" name=""/>
        <dsp:cNvSpPr/>
      </dsp:nvSpPr>
      <dsp:spPr>
        <a:xfrm rot="2809608">
          <a:off x="4946304" y="2173291"/>
          <a:ext cx="341506" cy="220397"/>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noProof="0"/>
        </a:p>
      </dsp:txBody>
      <dsp:txXfrm>
        <a:off x="5012423" y="2217370"/>
        <a:ext cx="209268" cy="132239"/>
      </dsp:txXfrm>
    </dsp:sp>
    <dsp:sp modelId="{B9D78E68-9129-EB4D-AE48-149E5A7CDAA2}">
      <dsp:nvSpPr>
        <dsp:cNvPr id="0" name=""/>
        <dsp:cNvSpPr/>
      </dsp:nvSpPr>
      <dsp:spPr>
        <a:xfrm>
          <a:off x="4788997" y="2439150"/>
          <a:ext cx="3288202" cy="2494191"/>
        </a:xfrm>
        <a:prstGeom prst="roundRect">
          <a:avLst>
            <a:gd name="adj" fmla="val 10000"/>
          </a:avLst>
        </a:prstGeom>
        <a:solidFill>
          <a:srgbClr val="D3434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endParaRPr lang="es-CL" sz="3800" kern="1200" noProof="0" dirty="0"/>
        </a:p>
        <a:p>
          <a:pPr marL="0" lvl="0" indent="0" algn="ctr" defTabSz="1689100">
            <a:lnSpc>
              <a:spcPct val="90000"/>
            </a:lnSpc>
            <a:spcBef>
              <a:spcPct val="0"/>
            </a:spcBef>
            <a:spcAft>
              <a:spcPct val="35000"/>
            </a:spcAft>
            <a:buNone/>
          </a:pPr>
          <a:endParaRPr lang="es-CL" sz="1800" kern="1200" noProof="0" dirty="0"/>
        </a:p>
        <a:p>
          <a:pPr marL="0" lvl="0" indent="0" algn="ctr" defTabSz="1689100">
            <a:lnSpc>
              <a:spcPct val="90000"/>
            </a:lnSpc>
            <a:spcBef>
              <a:spcPct val="0"/>
            </a:spcBef>
            <a:spcAft>
              <a:spcPct val="35000"/>
            </a:spcAft>
            <a:buNone/>
          </a:pPr>
          <a:endParaRPr lang="es-CL" sz="3800" kern="1200" noProof="0" dirty="0"/>
        </a:p>
      </dsp:txBody>
      <dsp:txXfrm>
        <a:off x="4862049" y="2512202"/>
        <a:ext cx="3142098" cy="2348087"/>
      </dsp:txXfrm>
    </dsp:sp>
    <dsp:sp modelId="{3B824431-8CC6-1944-93F2-15CA7EEBB22D}">
      <dsp:nvSpPr>
        <dsp:cNvPr id="0" name=""/>
        <dsp:cNvSpPr/>
      </dsp:nvSpPr>
      <dsp:spPr>
        <a:xfrm rot="10729864">
          <a:off x="3931312" y="3799220"/>
          <a:ext cx="113598" cy="118515"/>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CL" sz="500" kern="1200" noProof="0" dirty="0"/>
        </a:p>
      </dsp:txBody>
      <dsp:txXfrm rot="10800000">
        <a:off x="3965391" y="3822923"/>
        <a:ext cx="45440" cy="71109"/>
      </dsp:txXfrm>
    </dsp:sp>
    <dsp:sp modelId="{80758340-7FD2-CA49-80B1-C06173EDC48B}">
      <dsp:nvSpPr>
        <dsp:cNvPr id="0" name=""/>
        <dsp:cNvSpPr/>
      </dsp:nvSpPr>
      <dsp:spPr>
        <a:xfrm>
          <a:off x="0" y="2530223"/>
          <a:ext cx="3182295" cy="2509638"/>
        </a:xfrm>
        <a:prstGeom prst="roundRect">
          <a:avLst>
            <a:gd name="adj" fmla="val 10000"/>
          </a:avLst>
        </a:prstGeom>
        <a:solidFill>
          <a:srgbClr val="90B54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s-CL" sz="3600" kern="1200" noProof="0" dirty="0"/>
        </a:p>
      </dsp:txBody>
      <dsp:txXfrm>
        <a:off x="73505" y="2603728"/>
        <a:ext cx="3035285" cy="2362628"/>
      </dsp:txXfrm>
    </dsp:sp>
    <dsp:sp modelId="{E8778ECA-4B87-9B4A-A4FB-CF2B3CB66FE8}">
      <dsp:nvSpPr>
        <dsp:cNvPr id="0" name=""/>
        <dsp:cNvSpPr/>
      </dsp:nvSpPr>
      <dsp:spPr>
        <a:xfrm rot="18726034">
          <a:off x="2736032" y="2196260"/>
          <a:ext cx="341506" cy="265532"/>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L" sz="1200" kern="1200" noProof="0"/>
        </a:p>
      </dsp:txBody>
      <dsp:txXfrm>
        <a:off x="2815692" y="2249366"/>
        <a:ext cx="182186" cy="15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A1B2D-AB70-E94E-8790-F630CFB9637C}">
      <dsp:nvSpPr>
        <dsp:cNvPr id="0" name=""/>
        <dsp:cNvSpPr/>
      </dsp:nvSpPr>
      <dsp:spPr>
        <a:xfrm>
          <a:off x="1848514" y="83671"/>
          <a:ext cx="4327217" cy="2044157"/>
        </a:xfrm>
        <a:prstGeom prst="roundRect">
          <a:avLst>
            <a:gd name="adj" fmla="val 10000"/>
          </a:avLst>
        </a:prstGeom>
        <a:solidFill>
          <a:srgbClr val="4A88D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noProof="0" dirty="0">
              <a:ln>
                <a:noFill/>
              </a:ln>
              <a:solidFill>
                <a:schemeClr val="bg1"/>
              </a:solidFill>
            </a:rPr>
            <a:t>Gobierno</a:t>
          </a:r>
        </a:p>
        <a:p>
          <a:pPr marL="0" lvl="0" indent="0" algn="ctr" defTabSz="1822450">
            <a:lnSpc>
              <a:spcPct val="90000"/>
            </a:lnSpc>
            <a:spcBef>
              <a:spcPct val="0"/>
            </a:spcBef>
            <a:spcAft>
              <a:spcPct val="35000"/>
            </a:spcAft>
            <a:buNone/>
          </a:pPr>
          <a:r>
            <a:rPr lang="es-CL" sz="1800" kern="1200" noProof="0" dirty="0">
              <a:ln>
                <a:noFill/>
              </a:ln>
              <a:solidFill>
                <a:schemeClr val="bg1"/>
              </a:solidFill>
            </a:rPr>
            <a:t>+ = Transferencias del gobierno</a:t>
          </a:r>
        </a:p>
        <a:p>
          <a:pPr marL="0" lvl="0" indent="0" algn="ctr" defTabSz="1822450">
            <a:lnSpc>
              <a:spcPct val="90000"/>
            </a:lnSpc>
            <a:spcBef>
              <a:spcPct val="0"/>
            </a:spcBef>
            <a:spcAft>
              <a:spcPct val="35000"/>
            </a:spcAft>
            <a:buNone/>
          </a:pPr>
          <a:r>
            <a:rPr lang="es-CL" sz="1800" kern="1200" noProof="0" dirty="0">
              <a:ln>
                <a:noFill/>
              </a:ln>
              <a:solidFill>
                <a:schemeClr val="bg1"/>
              </a:solidFill>
            </a:rPr>
            <a:t>- =  Impuestos</a:t>
          </a:r>
        </a:p>
      </dsp:txBody>
      <dsp:txXfrm>
        <a:off x="1908385" y="143542"/>
        <a:ext cx="4207475" cy="1924415"/>
      </dsp:txXfrm>
    </dsp:sp>
    <dsp:sp modelId="{D8B66C62-D13C-0A42-B9C6-776F455F0DE3}">
      <dsp:nvSpPr>
        <dsp:cNvPr id="0" name=""/>
        <dsp:cNvSpPr/>
      </dsp:nvSpPr>
      <dsp:spPr>
        <a:xfrm rot="2809608">
          <a:off x="4946304" y="2173291"/>
          <a:ext cx="341506" cy="220397"/>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noProof="0"/>
        </a:p>
      </dsp:txBody>
      <dsp:txXfrm>
        <a:off x="5012423" y="2217370"/>
        <a:ext cx="209268" cy="132239"/>
      </dsp:txXfrm>
    </dsp:sp>
    <dsp:sp modelId="{B9D78E68-9129-EB4D-AE48-149E5A7CDAA2}">
      <dsp:nvSpPr>
        <dsp:cNvPr id="0" name=""/>
        <dsp:cNvSpPr/>
      </dsp:nvSpPr>
      <dsp:spPr>
        <a:xfrm>
          <a:off x="4788997" y="2439150"/>
          <a:ext cx="3288202" cy="2494191"/>
        </a:xfrm>
        <a:prstGeom prst="roundRect">
          <a:avLst>
            <a:gd name="adj" fmla="val 10000"/>
          </a:avLst>
        </a:prstGeom>
        <a:solidFill>
          <a:srgbClr val="D3434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endParaRPr lang="es-CL" sz="3800" kern="1200" noProof="0" dirty="0"/>
        </a:p>
        <a:p>
          <a:pPr marL="0" lvl="0" indent="0" algn="ctr" defTabSz="1689100">
            <a:lnSpc>
              <a:spcPct val="90000"/>
            </a:lnSpc>
            <a:spcBef>
              <a:spcPct val="0"/>
            </a:spcBef>
            <a:spcAft>
              <a:spcPct val="35000"/>
            </a:spcAft>
            <a:buNone/>
          </a:pPr>
          <a:r>
            <a:rPr lang="es-CL" sz="3800" kern="1200" noProof="0" dirty="0"/>
            <a:t>Familia</a:t>
          </a:r>
        </a:p>
        <a:p>
          <a:pPr marL="0" lvl="0" indent="0" algn="ctr" defTabSz="1689100">
            <a:lnSpc>
              <a:spcPct val="90000"/>
            </a:lnSpc>
            <a:spcBef>
              <a:spcPct val="0"/>
            </a:spcBef>
            <a:spcAft>
              <a:spcPct val="35000"/>
            </a:spcAft>
            <a:buNone/>
          </a:pPr>
          <a:r>
            <a:rPr lang="es-CL" sz="1800" kern="1200" noProof="0" dirty="0"/>
            <a:t>+ = Transferencias </a:t>
          </a:r>
        </a:p>
        <a:p>
          <a:pPr marL="0" lvl="0" indent="0" algn="ctr" defTabSz="1689100">
            <a:lnSpc>
              <a:spcPct val="90000"/>
            </a:lnSpc>
            <a:spcBef>
              <a:spcPct val="0"/>
            </a:spcBef>
            <a:spcAft>
              <a:spcPct val="35000"/>
            </a:spcAft>
            <a:buNone/>
          </a:pPr>
          <a:r>
            <a:rPr lang="es-CL" sz="1800" kern="1200" noProof="0" dirty="0"/>
            <a:t>recibidas</a:t>
          </a:r>
        </a:p>
        <a:p>
          <a:pPr marL="0" lvl="0" indent="0" algn="ctr" defTabSz="1689100">
            <a:lnSpc>
              <a:spcPct val="90000"/>
            </a:lnSpc>
            <a:spcBef>
              <a:spcPct val="0"/>
            </a:spcBef>
            <a:spcAft>
              <a:spcPct val="35000"/>
            </a:spcAft>
            <a:buNone/>
          </a:pPr>
          <a:endParaRPr lang="es-CL" sz="1800" kern="1200" noProof="0" dirty="0"/>
        </a:p>
        <a:p>
          <a:pPr marL="0" lvl="0" indent="0" algn="ctr" defTabSz="1689100">
            <a:lnSpc>
              <a:spcPct val="90000"/>
            </a:lnSpc>
            <a:spcBef>
              <a:spcPct val="0"/>
            </a:spcBef>
            <a:spcAft>
              <a:spcPct val="35000"/>
            </a:spcAft>
            <a:buNone/>
          </a:pPr>
          <a:r>
            <a:rPr lang="es-CL" sz="1800" kern="1200" noProof="0" dirty="0"/>
            <a:t>- = Transferencias </a:t>
          </a:r>
        </a:p>
        <a:p>
          <a:pPr marL="0" lvl="0" indent="0" algn="ctr" defTabSz="1689100">
            <a:lnSpc>
              <a:spcPct val="90000"/>
            </a:lnSpc>
            <a:spcBef>
              <a:spcPct val="0"/>
            </a:spcBef>
            <a:spcAft>
              <a:spcPct val="35000"/>
            </a:spcAft>
            <a:buNone/>
          </a:pPr>
          <a:r>
            <a:rPr lang="es-CL" sz="1800" kern="1200" noProof="0" dirty="0"/>
            <a:t>dadas</a:t>
          </a:r>
        </a:p>
        <a:p>
          <a:pPr marL="0" lvl="0" indent="0" algn="ctr" defTabSz="1689100">
            <a:lnSpc>
              <a:spcPct val="90000"/>
            </a:lnSpc>
            <a:spcBef>
              <a:spcPct val="0"/>
            </a:spcBef>
            <a:spcAft>
              <a:spcPct val="35000"/>
            </a:spcAft>
            <a:buNone/>
          </a:pPr>
          <a:endParaRPr lang="es-CL" sz="3800" kern="1200" noProof="0" dirty="0"/>
        </a:p>
      </dsp:txBody>
      <dsp:txXfrm>
        <a:off x="4862049" y="2512202"/>
        <a:ext cx="3142098" cy="2348087"/>
      </dsp:txXfrm>
    </dsp:sp>
    <dsp:sp modelId="{3B824431-8CC6-1944-93F2-15CA7EEBB22D}">
      <dsp:nvSpPr>
        <dsp:cNvPr id="0" name=""/>
        <dsp:cNvSpPr/>
      </dsp:nvSpPr>
      <dsp:spPr>
        <a:xfrm rot="10729864">
          <a:off x="3931312" y="3799220"/>
          <a:ext cx="113598" cy="118515"/>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CL" sz="500" kern="1200" noProof="0" dirty="0"/>
        </a:p>
      </dsp:txBody>
      <dsp:txXfrm rot="10800000">
        <a:off x="3965391" y="3822923"/>
        <a:ext cx="45440" cy="71109"/>
      </dsp:txXfrm>
    </dsp:sp>
    <dsp:sp modelId="{80758340-7FD2-CA49-80B1-C06173EDC48B}">
      <dsp:nvSpPr>
        <dsp:cNvPr id="0" name=""/>
        <dsp:cNvSpPr/>
      </dsp:nvSpPr>
      <dsp:spPr>
        <a:xfrm>
          <a:off x="0" y="2530223"/>
          <a:ext cx="3182295" cy="2509638"/>
        </a:xfrm>
        <a:prstGeom prst="roundRect">
          <a:avLst>
            <a:gd name="adj" fmla="val 10000"/>
          </a:avLst>
        </a:prstGeom>
        <a:solidFill>
          <a:srgbClr val="90B54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s-CL" sz="3600" kern="1200" noProof="0" dirty="0"/>
        </a:p>
      </dsp:txBody>
      <dsp:txXfrm>
        <a:off x="73505" y="2603728"/>
        <a:ext cx="3035285" cy="2362628"/>
      </dsp:txXfrm>
    </dsp:sp>
    <dsp:sp modelId="{E8778ECA-4B87-9B4A-A4FB-CF2B3CB66FE8}">
      <dsp:nvSpPr>
        <dsp:cNvPr id="0" name=""/>
        <dsp:cNvSpPr/>
      </dsp:nvSpPr>
      <dsp:spPr>
        <a:xfrm rot="18726034">
          <a:off x="2736032" y="2196260"/>
          <a:ext cx="341506" cy="265532"/>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L" sz="1200" kern="1200" noProof="0"/>
        </a:p>
      </dsp:txBody>
      <dsp:txXfrm>
        <a:off x="2815692" y="2249366"/>
        <a:ext cx="182186" cy="159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A1B2D-AB70-E94E-8790-F630CFB9637C}">
      <dsp:nvSpPr>
        <dsp:cNvPr id="0" name=""/>
        <dsp:cNvSpPr/>
      </dsp:nvSpPr>
      <dsp:spPr>
        <a:xfrm>
          <a:off x="1848514" y="83671"/>
          <a:ext cx="4327217" cy="2044157"/>
        </a:xfrm>
        <a:prstGeom prst="roundRect">
          <a:avLst>
            <a:gd name="adj" fmla="val 10000"/>
          </a:avLst>
        </a:prstGeom>
        <a:solidFill>
          <a:srgbClr val="4A88D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noProof="0" dirty="0">
              <a:ln>
                <a:noFill/>
              </a:ln>
              <a:solidFill>
                <a:schemeClr val="bg1"/>
              </a:solidFill>
            </a:rPr>
            <a:t>Gobierno</a:t>
          </a:r>
        </a:p>
        <a:p>
          <a:pPr marL="0" lvl="0" indent="0" algn="ctr" defTabSz="1822450">
            <a:lnSpc>
              <a:spcPct val="90000"/>
            </a:lnSpc>
            <a:spcBef>
              <a:spcPct val="0"/>
            </a:spcBef>
            <a:spcAft>
              <a:spcPct val="35000"/>
            </a:spcAft>
            <a:buNone/>
          </a:pPr>
          <a:r>
            <a:rPr lang="es-CL" sz="1800" kern="1200" noProof="0" dirty="0">
              <a:ln>
                <a:noFill/>
              </a:ln>
              <a:solidFill>
                <a:schemeClr val="bg1"/>
              </a:solidFill>
            </a:rPr>
            <a:t>+ = Transferencias del gobierno</a:t>
          </a:r>
        </a:p>
        <a:p>
          <a:pPr marL="0" lvl="0" indent="0" algn="ctr" defTabSz="1822450">
            <a:lnSpc>
              <a:spcPct val="90000"/>
            </a:lnSpc>
            <a:spcBef>
              <a:spcPct val="0"/>
            </a:spcBef>
            <a:spcAft>
              <a:spcPct val="35000"/>
            </a:spcAft>
            <a:buNone/>
          </a:pPr>
          <a:r>
            <a:rPr lang="es-CL" sz="1800" kern="1200" noProof="0" dirty="0">
              <a:ln>
                <a:noFill/>
              </a:ln>
              <a:solidFill>
                <a:schemeClr val="bg1"/>
              </a:solidFill>
            </a:rPr>
            <a:t>- =  Impuestos</a:t>
          </a:r>
        </a:p>
      </dsp:txBody>
      <dsp:txXfrm>
        <a:off x="1908385" y="143542"/>
        <a:ext cx="4207475" cy="1924415"/>
      </dsp:txXfrm>
    </dsp:sp>
    <dsp:sp modelId="{D8B66C62-D13C-0A42-B9C6-776F455F0DE3}">
      <dsp:nvSpPr>
        <dsp:cNvPr id="0" name=""/>
        <dsp:cNvSpPr/>
      </dsp:nvSpPr>
      <dsp:spPr>
        <a:xfrm rot="2809608">
          <a:off x="4946304" y="2173291"/>
          <a:ext cx="341506" cy="220397"/>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noProof="0"/>
        </a:p>
      </dsp:txBody>
      <dsp:txXfrm>
        <a:off x="5012423" y="2217370"/>
        <a:ext cx="209268" cy="132239"/>
      </dsp:txXfrm>
    </dsp:sp>
    <dsp:sp modelId="{B9D78E68-9129-EB4D-AE48-149E5A7CDAA2}">
      <dsp:nvSpPr>
        <dsp:cNvPr id="0" name=""/>
        <dsp:cNvSpPr/>
      </dsp:nvSpPr>
      <dsp:spPr>
        <a:xfrm>
          <a:off x="4788997" y="2439150"/>
          <a:ext cx="3288202" cy="2494191"/>
        </a:xfrm>
        <a:prstGeom prst="roundRect">
          <a:avLst>
            <a:gd name="adj" fmla="val 10000"/>
          </a:avLst>
        </a:prstGeom>
        <a:solidFill>
          <a:srgbClr val="D3434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endParaRPr lang="es-CL" sz="3800" kern="1200" noProof="0" dirty="0"/>
        </a:p>
        <a:p>
          <a:pPr marL="0" lvl="0" indent="0" algn="ctr" defTabSz="1689100">
            <a:lnSpc>
              <a:spcPct val="90000"/>
            </a:lnSpc>
            <a:spcBef>
              <a:spcPct val="0"/>
            </a:spcBef>
            <a:spcAft>
              <a:spcPct val="35000"/>
            </a:spcAft>
            <a:buNone/>
          </a:pPr>
          <a:r>
            <a:rPr lang="es-CL" sz="3800" kern="1200" noProof="0" dirty="0"/>
            <a:t>Familia</a:t>
          </a:r>
        </a:p>
        <a:p>
          <a:pPr marL="0" lvl="0" indent="0" algn="ctr" defTabSz="1689100">
            <a:lnSpc>
              <a:spcPct val="90000"/>
            </a:lnSpc>
            <a:spcBef>
              <a:spcPct val="0"/>
            </a:spcBef>
            <a:spcAft>
              <a:spcPct val="35000"/>
            </a:spcAft>
            <a:buNone/>
          </a:pPr>
          <a:r>
            <a:rPr lang="es-CL" sz="1800" kern="1200" noProof="0" dirty="0"/>
            <a:t>+ = Transferencias </a:t>
          </a:r>
        </a:p>
        <a:p>
          <a:pPr marL="0" lvl="0" indent="0" algn="ctr" defTabSz="1689100">
            <a:lnSpc>
              <a:spcPct val="90000"/>
            </a:lnSpc>
            <a:spcBef>
              <a:spcPct val="0"/>
            </a:spcBef>
            <a:spcAft>
              <a:spcPct val="35000"/>
            </a:spcAft>
            <a:buNone/>
          </a:pPr>
          <a:r>
            <a:rPr lang="es-CL" sz="1800" kern="1200" noProof="0" dirty="0"/>
            <a:t>recibidas</a:t>
          </a:r>
        </a:p>
        <a:p>
          <a:pPr marL="0" lvl="0" indent="0" algn="ctr" defTabSz="1689100">
            <a:lnSpc>
              <a:spcPct val="90000"/>
            </a:lnSpc>
            <a:spcBef>
              <a:spcPct val="0"/>
            </a:spcBef>
            <a:spcAft>
              <a:spcPct val="35000"/>
            </a:spcAft>
            <a:buNone/>
          </a:pPr>
          <a:endParaRPr lang="es-CL" sz="1800" kern="1200" noProof="0" dirty="0"/>
        </a:p>
        <a:p>
          <a:pPr marL="0" lvl="0" indent="0" algn="ctr" defTabSz="1689100">
            <a:lnSpc>
              <a:spcPct val="90000"/>
            </a:lnSpc>
            <a:spcBef>
              <a:spcPct val="0"/>
            </a:spcBef>
            <a:spcAft>
              <a:spcPct val="35000"/>
            </a:spcAft>
            <a:buNone/>
          </a:pPr>
          <a:r>
            <a:rPr lang="es-CL" sz="1800" kern="1200" noProof="0" dirty="0"/>
            <a:t>- = Transferencias </a:t>
          </a:r>
        </a:p>
        <a:p>
          <a:pPr marL="0" lvl="0" indent="0" algn="ctr" defTabSz="1689100">
            <a:lnSpc>
              <a:spcPct val="90000"/>
            </a:lnSpc>
            <a:spcBef>
              <a:spcPct val="0"/>
            </a:spcBef>
            <a:spcAft>
              <a:spcPct val="35000"/>
            </a:spcAft>
            <a:buNone/>
          </a:pPr>
          <a:r>
            <a:rPr lang="es-CL" sz="1800" kern="1200" noProof="0" dirty="0"/>
            <a:t>dadas</a:t>
          </a:r>
        </a:p>
        <a:p>
          <a:pPr marL="0" lvl="0" indent="0" algn="ctr" defTabSz="1689100">
            <a:lnSpc>
              <a:spcPct val="90000"/>
            </a:lnSpc>
            <a:spcBef>
              <a:spcPct val="0"/>
            </a:spcBef>
            <a:spcAft>
              <a:spcPct val="35000"/>
            </a:spcAft>
            <a:buNone/>
          </a:pPr>
          <a:endParaRPr lang="es-CL" sz="3800" kern="1200" noProof="0" dirty="0"/>
        </a:p>
      </dsp:txBody>
      <dsp:txXfrm>
        <a:off x="4862049" y="2512202"/>
        <a:ext cx="3142098" cy="2348087"/>
      </dsp:txXfrm>
    </dsp:sp>
    <dsp:sp modelId="{3B824431-8CC6-1944-93F2-15CA7EEBB22D}">
      <dsp:nvSpPr>
        <dsp:cNvPr id="0" name=""/>
        <dsp:cNvSpPr/>
      </dsp:nvSpPr>
      <dsp:spPr>
        <a:xfrm rot="10729864">
          <a:off x="3931312" y="3799220"/>
          <a:ext cx="113598" cy="118515"/>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CL" sz="500" kern="1200" noProof="0" dirty="0"/>
        </a:p>
      </dsp:txBody>
      <dsp:txXfrm rot="10800000">
        <a:off x="3965391" y="3822923"/>
        <a:ext cx="45440" cy="71109"/>
      </dsp:txXfrm>
    </dsp:sp>
    <dsp:sp modelId="{80758340-7FD2-CA49-80B1-C06173EDC48B}">
      <dsp:nvSpPr>
        <dsp:cNvPr id="0" name=""/>
        <dsp:cNvSpPr/>
      </dsp:nvSpPr>
      <dsp:spPr>
        <a:xfrm>
          <a:off x="0" y="2530223"/>
          <a:ext cx="3182295" cy="2509638"/>
        </a:xfrm>
        <a:prstGeom prst="roundRect">
          <a:avLst>
            <a:gd name="adj" fmla="val 10000"/>
          </a:avLst>
        </a:prstGeom>
        <a:solidFill>
          <a:srgbClr val="90B54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CL" sz="3600" kern="1200" noProof="0" dirty="0"/>
            <a:t>Mercado</a:t>
          </a:r>
        </a:p>
        <a:p>
          <a:pPr marL="0" lvl="0" indent="0" algn="ctr" defTabSz="1600200">
            <a:lnSpc>
              <a:spcPct val="90000"/>
            </a:lnSpc>
            <a:spcBef>
              <a:spcPct val="0"/>
            </a:spcBef>
            <a:spcAft>
              <a:spcPct val="35000"/>
            </a:spcAft>
            <a:buNone/>
          </a:pPr>
          <a:r>
            <a:rPr lang="es-CL" sz="1800" kern="1200" noProof="0" dirty="0"/>
            <a:t> + = Ingreso de bienes</a:t>
          </a:r>
        </a:p>
        <a:p>
          <a:pPr marL="0" lvl="0" indent="0" algn="ctr" defTabSz="1600200">
            <a:lnSpc>
              <a:spcPct val="90000"/>
            </a:lnSpc>
            <a:spcBef>
              <a:spcPct val="0"/>
            </a:spcBef>
            <a:spcAft>
              <a:spcPct val="35000"/>
            </a:spcAft>
            <a:buNone/>
          </a:pPr>
          <a:endParaRPr lang="es-CL" sz="1800" kern="1200" noProof="0" dirty="0"/>
        </a:p>
        <a:p>
          <a:pPr marL="0" lvl="0" indent="0" algn="ctr" defTabSz="1600200">
            <a:lnSpc>
              <a:spcPct val="90000"/>
            </a:lnSpc>
            <a:spcBef>
              <a:spcPct val="0"/>
            </a:spcBef>
            <a:spcAft>
              <a:spcPct val="35000"/>
            </a:spcAft>
            <a:buNone/>
          </a:pPr>
          <a:r>
            <a:rPr lang="es-CL" sz="1800" kern="1200" noProof="0" dirty="0"/>
            <a:t>- = Ahorro</a:t>
          </a:r>
        </a:p>
        <a:p>
          <a:pPr marL="0" lvl="0" indent="0" algn="ctr" defTabSz="1600200">
            <a:lnSpc>
              <a:spcPct val="90000"/>
            </a:lnSpc>
            <a:spcBef>
              <a:spcPct val="0"/>
            </a:spcBef>
            <a:spcAft>
              <a:spcPct val="35000"/>
            </a:spcAft>
            <a:buNone/>
          </a:pPr>
          <a:endParaRPr lang="es-CL" sz="3600" kern="1200" noProof="0" dirty="0"/>
        </a:p>
      </dsp:txBody>
      <dsp:txXfrm>
        <a:off x="73505" y="2603728"/>
        <a:ext cx="3035285" cy="2362628"/>
      </dsp:txXfrm>
    </dsp:sp>
    <dsp:sp modelId="{E8778ECA-4B87-9B4A-A4FB-CF2B3CB66FE8}">
      <dsp:nvSpPr>
        <dsp:cNvPr id="0" name=""/>
        <dsp:cNvSpPr/>
      </dsp:nvSpPr>
      <dsp:spPr>
        <a:xfrm rot="18726034">
          <a:off x="2736032" y="2196260"/>
          <a:ext cx="341506" cy="265532"/>
        </a:xfrm>
        <a:prstGeom prst="leftRightArrow">
          <a:avLst>
            <a:gd name="adj1" fmla="val 60000"/>
            <a:gd name="adj2" fmla="val 50000"/>
          </a:avLst>
        </a:prstGeom>
        <a:solidFill>
          <a:schemeClr val="bg1">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L" sz="1200" kern="1200" noProof="0"/>
        </a:p>
      </dsp:txBody>
      <dsp:txXfrm>
        <a:off x="2815692" y="2249366"/>
        <a:ext cx="182186" cy="15932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0.71591</cdr:x>
      <cdr:y>0.13032</cdr:y>
    </cdr:from>
    <cdr:to>
      <cdr:x>0.88636</cdr:x>
      <cdr:y>0.22309</cdr:y>
    </cdr:to>
    <cdr:sp macro="" textlink="">
      <cdr:nvSpPr>
        <cdr:cNvPr id="3" name="TextBox 6">
          <a:extLst xmlns:a="http://schemas.openxmlformats.org/drawingml/2006/main">
            <a:ext uri="{FF2B5EF4-FFF2-40B4-BE49-F238E27FC236}">
              <a16:creationId xmlns:a16="http://schemas.microsoft.com/office/drawing/2014/main" id="{8BB2C56A-0C40-446E-91F7-0EF809AE13B1}"/>
            </a:ext>
          </a:extLst>
        </cdr:cNvPr>
        <cdr:cNvSpPr txBox="1"/>
      </cdr:nvSpPr>
      <cdr:spPr>
        <a:xfrm xmlns:a="http://schemas.openxmlformats.org/drawingml/2006/main">
          <a:off x="4800600" y="636767"/>
          <a:ext cx="1143000" cy="453301"/>
        </a:xfrm>
        <a:prstGeom xmlns:a="http://schemas.openxmlformats.org/drawingml/2006/main" prst="rect">
          <a:avLst/>
        </a:prstGeom>
        <a:solidFill xmlns:a="http://schemas.openxmlformats.org/drawingml/2006/main">
          <a:srgbClr val="FF00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300" b="1" dirty="0">
              <a:solidFill>
                <a:schemeClr val="bg1"/>
              </a:solidFill>
            </a:rPr>
            <a:t>Sociedad </a:t>
          </a:r>
          <a:r>
            <a:rPr lang="en-US" sz="1300" b="1" dirty="0" err="1">
              <a:solidFill>
                <a:schemeClr val="bg1"/>
              </a:solidFill>
            </a:rPr>
            <a:t>Envejecida</a:t>
          </a:r>
          <a:endParaRPr lang="en-US" sz="13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0.12037</cdr:x>
      <cdr:y>0.40407</cdr:y>
    </cdr:from>
    <cdr:to>
      <cdr:x>0.25</cdr:x>
      <cdr:y>0.45458</cdr:y>
    </cdr:to>
    <cdr:sp macro="" textlink="">
      <cdr:nvSpPr>
        <cdr:cNvPr id="2" name="TextBox 1"/>
        <cdr:cNvSpPr txBox="1"/>
      </cdr:nvSpPr>
      <cdr:spPr>
        <a:xfrm xmlns:a="http://schemas.openxmlformats.org/drawingml/2006/main">
          <a:off x="990600" y="1828800"/>
          <a:ext cx="1066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consumo</a:t>
          </a:r>
          <a:endParaRPr lang="en-US" sz="1400" dirty="0"/>
        </a:p>
      </cdr:txBody>
    </cdr:sp>
  </cdr:relSizeAnchor>
  <cdr:relSizeAnchor xmlns:cdr="http://schemas.openxmlformats.org/drawingml/2006/chartDrawing">
    <cdr:from>
      <cdr:x>0.53704</cdr:x>
      <cdr:y>0.11785</cdr:y>
    </cdr:from>
    <cdr:to>
      <cdr:x>0.72222</cdr:x>
      <cdr:y>0.18519</cdr:y>
    </cdr:to>
    <cdr:sp macro="" textlink="">
      <cdr:nvSpPr>
        <cdr:cNvPr id="3" name="TextBox 1"/>
        <cdr:cNvSpPr txBox="1"/>
      </cdr:nvSpPr>
      <cdr:spPr>
        <a:xfrm xmlns:a="http://schemas.openxmlformats.org/drawingml/2006/main">
          <a:off x="4419600" y="533400"/>
          <a:ext cx="1523957" cy="3047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Ingreso laboral</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0.12037</cdr:x>
      <cdr:y>0.40407</cdr:y>
    </cdr:from>
    <cdr:to>
      <cdr:x>0.25</cdr:x>
      <cdr:y>0.45458</cdr:y>
    </cdr:to>
    <cdr:sp macro="" textlink="">
      <cdr:nvSpPr>
        <cdr:cNvPr id="2" name="TextBox 1"/>
        <cdr:cNvSpPr txBox="1"/>
      </cdr:nvSpPr>
      <cdr:spPr>
        <a:xfrm xmlns:a="http://schemas.openxmlformats.org/drawingml/2006/main">
          <a:off x="990600" y="1828800"/>
          <a:ext cx="1066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consumo</a:t>
          </a:r>
          <a:endParaRPr lang="en-US" sz="1400" dirty="0"/>
        </a:p>
      </cdr:txBody>
    </cdr:sp>
  </cdr:relSizeAnchor>
  <cdr:relSizeAnchor xmlns:cdr="http://schemas.openxmlformats.org/drawingml/2006/chartDrawing">
    <cdr:from>
      <cdr:x>0.53704</cdr:x>
      <cdr:y>0.11785</cdr:y>
    </cdr:from>
    <cdr:to>
      <cdr:x>0.72222</cdr:x>
      <cdr:y>0.18519</cdr:y>
    </cdr:to>
    <cdr:sp macro="" textlink="">
      <cdr:nvSpPr>
        <cdr:cNvPr id="3" name="TextBox 1"/>
        <cdr:cNvSpPr txBox="1"/>
      </cdr:nvSpPr>
      <cdr:spPr>
        <a:xfrm xmlns:a="http://schemas.openxmlformats.org/drawingml/2006/main">
          <a:off x="4419600" y="533400"/>
          <a:ext cx="1523957" cy="3047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Ingreso laboral</a:t>
          </a:r>
          <a:endParaRPr lang="en-US" sz="1400" dirty="0"/>
        </a:p>
      </cdr:txBody>
    </cdr:sp>
  </cdr:relSizeAnchor>
  <cdr:relSizeAnchor xmlns:cdr="http://schemas.openxmlformats.org/drawingml/2006/chartDrawing">
    <cdr:from>
      <cdr:x>0.75926</cdr:x>
      <cdr:y>0.43774</cdr:y>
    </cdr:from>
    <cdr:to>
      <cdr:x>0.7963</cdr:x>
      <cdr:y>0.65661</cdr:y>
    </cdr:to>
    <cdr:sp macro="" textlink="">
      <cdr:nvSpPr>
        <cdr:cNvPr id="4" name="Up-Down Arrow 3"/>
        <cdr:cNvSpPr>
          <a:spLocks xmlns:a="http://schemas.openxmlformats.org/drawingml/2006/main" noChangeArrowheads="1"/>
        </cdr:cNvSpPr>
      </cdr:nvSpPr>
      <cdr:spPr bwMode="auto">
        <a:xfrm xmlns:a="http://schemas.openxmlformats.org/drawingml/2006/main">
          <a:off x="6248400" y="1981200"/>
          <a:ext cx="304800" cy="990600"/>
        </a:xfrm>
        <a:prstGeom xmlns:a="http://schemas.openxmlformats.org/drawingml/2006/main" prst="upDownArrow">
          <a:avLst>
            <a:gd name="adj1" fmla="val 50000"/>
            <a:gd name="adj2" fmla="val 54542"/>
          </a:avLst>
        </a:prstGeom>
        <a:solidFill xmlns:a="http://schemas.openxmlformats.org/drawingml/2006/main">
          <a:srgbClr val="CC0000"/>
        </a:solidFill>
        <a:ln xmlns:a="http://schemas.openxmlformats.org/drawingml/2006/main" w="9525">
          <a:solidFill>
            <a:srgbClr val="000000"/>
          </a:solidFill>
          <a:miter lim="800000"/>
          <a:headEnd/>
          <a:tailEnd/>
        </a:ln>
        <a:effectLst xmlns:a="http://schemas.openxmlformats.org/drawingml/2006/main">
          <a:outerShdw dist="23000" dir="5400000" rotWithShape="0">
            <a:srgbClr val="808080">
              <a:alpha val="34998"/>
            </a:srgbClr>
          </a:outerShdw>
        </a:effectLst>
      </cdr:spPr>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defTabSz="457200">
            <a:defRPr/>
          </a:pPr>
          <a:endParaRPr lang="es-CL">
            <a:solidFill>
              <a:srgbClr val="FFFFFF"/>
            </a:solidFill>
            <a:latin typeface="Calibri" charset="0"/>
            <a:cs typeface="ＭＳ Ｐゴシック" charset="-128"/>
          </a:endParaRPr>
        </a:p>
      </cdr:txBody>
    </cdr:sp>
  </cdr:relSizeAnchor>
  <cdr:relSizeAnchor xmlns:cdr="http://schemas.openxmlformats.org/drawingml/2006/chartDrawing">
    <cdr:from>
      <cdr:x>0.2037</cdr:x>
      <cdr:y>0.53876</cdr:y>
    </cdr:from>
    <cdr:to>
      <cdr:x>0.24074</cdr:x>
      <cdr:y>0.75763</cdr:y>
    </cdr:to>
    <cdr:sp macro="" textlink="">
      <cdr:nvSpPr>
        <cdr:cNvPr id="5" name="Up-Down Arrow 4"/>
        <cdr:cNvSpPr>
          <a:spLocks xmlns:a="http://schemas.openxmlformats.org/drawingml/2006/main" noChangeArrowheads="1"/>
        </cdr:cNvSpPr>
      </cdr:nvSpPr>
      <cdr:spPr bwMode="auto">
        <a:xfrm xmlns:a="http://schemas.openxmlformats.org/drawingml/2006/main">
          <a:off x="1676400" y="2438400"/>
          <a:ext cx="304800" cy="990600"/>
        </a:xfrm>
        <a:prstGeom xmlns:a="http://schemas.openxmlformats.org/drawingml/2006/main" prst="upDownArrow">
          <a:avLst>
            <a:gd name="adj1" fmla="val 50000"/>
            <a:gd name="adj2" fmla="val 54542"/>
          </a:avLst>
        </a:prstGeom>
        <a:solidFill xmlns:a="http://schemas.openxmlformats.org/drawingml/2006/main">
          <a:srgbClr val="CC0000"/>
        </a:solidFill>
        <a:ln xmlns:a="http://schemas.openxmlformats.org/drawingml/2006/main" w="9525">
          <a:solidFill>
            <a:srgbClr val="000000"/>
          </a:solidFill>
          <a:miter lim="800000"/>
          <a:headEnd/>
          <a:tailEnd/>
        </a:ln>
        <a:effectLst xmlns:a="http://schemas.openxmlformats.org/drawingml/2006/main">
          <a:outerShdw dist="23000" dir="5400000" rotWithShape="0">
            <a:srgbClr val="808080">
              <a:alpha val="34998"/>
            </a:srgbClr>
          </a:outerShdw>
        </a:effectLst>
      </cdr:spPr>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defTabSz="457200">
            <a:defRPr/>
          </a:pPr>
          <a:endParaRPr lang="es-CL">
            <a:solidFill>
              <a:srgbClr val="FFFFFF"/>
            </a:solidFill>
            <a:latin typeface="Calibri" charset="0"/>
            <a:cs typeface="ＭＳ Ｐゴシック"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0.12037</cdr:x>
      <cdr:y>0.40407</cdr:y>
    </cdr:from>
    <cdr:to>
      <cdr:x>0.25</cdr:x>
      <cdr:y>0.45458</cdr:y>
    </cdr:to>
    <cdr:sp macro="" textlink="">
      <cdr:nvSpPr>
        <cdr:cNvPr id="2" name="TextBox 1"/>
        <cdr:cNvSpPr txBox="1"/>
      </cdr:nvSpPr>
      <cdr:spPr>
        <a:xfrm xmlns:a="http://schemas.openxmlformats.org/drawingml/2006/main">
          <a:off x="990600" y="1828800"/>
          <a:ext cx="1066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consumo</a:t>
          </a:r>
          <a:endParaRPr lang="en-US" sz="1400" dirty="0"/>
        </a:p>
      </cdr:txBody>
    </cdr:sp>
  </cdr:relSizeAnchor>
  <cdr:relSizeAnchor xmlns:cdr="http://schemas.openxmlformats.org/drawingml/2006/chartDrawing">
    <cdr:from>
      <cdr:x>0.53704</cdr:x>
      <cdr:y>0.11785</cdr:y>
    </cdr:from>
    <cdr:to>
      <cdr:x>0.72222</cdr:x>
      <cdr:y>0.18519</cdr:y>
    </cdr:to>
    <cdr:sp macro="" textlink="">
      <cdr:nvSpPr>
        <cdr:cNvPr id="3" name="TextBox 1"/>
        <cdr:cNvSpPr txBox="1"/>
      </cdr:nvSpPr>
      <cdr:spPr>
        <a:xfrm xmlns:a="http://schemas.openxmlformats.org/drawingml/2006/main">
          <a:off x="4419600" y="533400"/>
          <a:ext cx="1523957" cy="3047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Ingreso laboral</a:t>
          </a:r>
          <a:endParaRPr lang="en-US" sz="1400" dirty="0"/>
        </a:p>
      </cdr:txBody>
    </cdr:sp>
  </cdr:relSizeAnchor>
  <cdr:relSizeAnchor xmlns:cdr="http://schemas.openxmlformats.org/drawingml/2006/chartDrawing">
    <cdr:from>
      <cdr:x>0.75926</cdr:x>
      <cdr:y>0.43774</cdr:y>
    </cdr:from>
    <cdr:to>
      <cdr:x>0.7963</cdr:x>
      <cdr:y>0.65661</cdr:y>
    </cdr:to>
    <cdr:sp macro="" textlink="">
      <cdr:nvSpPr>
        <cdr:cNvPr id="4" name="Up-Down Arrow 3"/>
        <cdr:cNvSpPr>
          <a:spLocks xmlns:a="http://schemas.openxmlformats.org/drawingml/2006/main" noChangeArrowheads="1"/>
        </cdr:cNvSpPr>
      </cdr:nvSpPr>
      <cdr:spPr bwMode="auto">
        <a:xfrm xmlns:a="http://schemas.openxmlformats.org/drawingml/2006/main">
          <a:off x="6248400" y="1981200"/>
          <a:ext cx="304800" cy="990600"/>
        </a:xfrm>
        <a:prstGeom xmlns:a="http://schemas.openxmlformats.org/drawingml/2006/main" prst="upDownArrow">
          <a:avLst>
            <a:gd name="adj1" fmla="val 50000"/>
            <a:gd name="adj2" fmla="val 54542"/>
          </a:avLst>
        </a:prstGeom>
        <a:solidFill xmlns:a="http://schemas.openxmlformats.org/drawingml/2006/main">
          <a:srgbClr val="CC0000"/>
        </a:solidFill>
        <a:ln xmlns:a="http://schemas.openxmlformats.org/drawingml/2006/main" w="9525">
          <a:solidFill>
            <a:srgbClr val="000000"/>
          </a:solidFill>
          <a:miter lim="800000"/>
          <a:headEnd/>
          <a:tailEnd/>
        </a:ln>
        <a:effectLst xmlns:a="http://schemas.openxmlformats.org/drawingml/2006/main">
          <a:outerShdw dist="23000" dir="5400000" rotWithShape="0">
            <a:srgbClr val="808080">
              <a:alpha val="34998"/>
            </a:srgbClr>
          </a:outerShdw>
        </a:effectLst>
      </cdr:spPr>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defTabSz="457200">
            <a:defRPr/>
          </a:pPr>
          <a:endParaRPr lang="es-CL">
            <a:solidFill>
              <a:srgbClr val="FFFFFF"/>
            </a:solidFill>
            <a:latin typeface="Calibri" charset="0"/>
            <a:cs typeface="ＭＳ Ｐゴシック" charset="-128"/>
          </a:endParaRPr>
        </a:p>
      </cdr:txBody>
    </cdr:sp>
  </cdr:relSizeAnchor>
  <cdr:relSizeAnchor xmlns:cdr="http://schemas.openxmlformats.org/drawingml/2006/chartDrawing">
    <cdr:from>
      <cdr:x>0.2037</cdr:x>
      <cdr:y>0.53876</cdr:y>
    </cdr:from>
    <cdr:to>
      <cdr:x>0.24074</cdr:x>
      <cdr:y>0.75763</cdr:y>
    </cdr:to>
    <cdr:sp macro="" textlink="">
      <cdr:nvSpPr>
        <cdr:cNvPr id="5" name="Up-Down Arrow 4"/>
        <cdr:cNvSpPr>
          <a:spLocks xmlns:a="http://schemas.openxmlformats.org/drawingml/2006/main" noChangeArrowheads="1"/>
        </cdr:cNvSpPr>
      </cdr:nvSpPr>
      <cdr:spPr bwMode="auto">
        <a:xfrm xmlns:a="http://schemas.openxmlformats.org/drawingml/2006/main">
          <a:off x="1676400" y="2438400"/>
          <a:ext cx="304800" cy="990600"/>
        </a:xfrm>
        <a:prstGeom xmlns:a="http://schemas.openxmlformats.org/drawingml/2006/main" prst="upDownArrow">
          <a:avLst>
            <a:gd name="adj1" fmla="val 50000"/>
            <a:gd name="adj2" fmla="val 54542"/>
          </a:avLst>
        </a:prstGeom>
        <a:solidFill xmlns:a="http://schemas.openxmlformats.org/drawingml/2006/main">
          <a:srgbClr val="CC0000"/>
        </a:solidFill>
        <a:ln xmlns:a="http://schemas.openxmlformats.org/drawingml/2006/main" w="9525">
          <a:solidFill>
            <a:srgbClr val="000000"/>
          </a:solidFill>
          <a:miter lim="800000"/>
          <a:headEnd/>
          <a:tailEnd/>
        </a:ln>
        <a:effectLst xmlns:a="http://schemas.openxmlformats.org/drawingml/2006/main">
          <a:outerShdw dist="23000" dir="5400000" rotWithShape="0">
            <a:srgbClr val="808080">
              <a:alpha val="34998"/>
            </a:srgbClr>
          </a:outerShdw>
        </a:effectLst>
      </cdr:spPr>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defTabSz="457200">
            <a:defRPr/>
          </a:pPr>
          <a:endParaRPr lang="es-CL">
            <a:solidFill>
              <a:srgbClr val="FFFFFF"/>
            </a:solidFill>
            <a:latin typeface="Calibri" charset="0"/>
            <a:cs typeface="ＭＳ Ｐゴシック"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0.12037</cdr:x>
      <cdr:y>0.40407</cdr:y>
    </cdr:from>
    <cdr:to>
      <cdr:x>0.25</cdr:x>
      <cdr:y>0.45458</cdr:y>
    </cdr:to>
    <cdr:sp macro="" textlink="">
      <cdr:nvSpPr>
        <cdr:cNvPr id="2" name="TextBox 1"/>
        <cdr:cNvSpPr txBox="1"/>
      </cdr:nvSpPr>
      <cdr:spPr>
        <a:xfrm xmlns:a="http://schemas.openxmlformats.org/drawingml/2006/main">
          <a:off x="990600" y="1828800"/>
          <a:ext cx="1066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consumo</a:t>
          </a:r>
          <a:endParaRPr lang="en-US" sz="1400" dirty="0"/>
        </a:p>
      </cdr:txBody>
    </cdr:sp>
  </cdr:relSizeAnchor>
  <cdr:relSizeAnchor xmlns:cdr="http://schemas.openxmlformats.org/drawingml/2006/chartDrawing">
    <cdr:from>
      <cdr:x>0.53704</cdr:x>
      <cdr:y>0.11785</cdr:y>
    </cdr:from>
    <cdr:to>
      <cdr:x>0.72222</cdr:x>
      <cdr:y>0.18519</cdr:y>
    </cdr:to>
    <cdr:sp macro="" textlink="">
      <cdr:nvSpPr>
        <cdr:cNvPr id="3" name="TextBox 1"/>
        <cdr:cNvSpPr txBox="1"/>
      </cdr:nvSpPr>
      <cdr:spPr>
        <a:xfrm xmlns:a="http://schemas.openxmlformats.org/drawingml/2006/main">
          <a:off x="4419600" y="533400"/>
          <a:ext cx="1523957" cy="3047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L" sz="1400" dirty="0"/>
            <a:t>Ingreso laboral</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0BFE2A6-812F-410E-A121-2E5E637798CA}" type="slidenum">
              <a:rPr lang="en-US"/>
              <a:pPr/>
              <a:t>‹#›</a:t>
            </a:fld>
            <a:endParaRPr lang="en-US"/>
          </a:p>
        </p:txBody>
      </p:sp>
    </p:spTree>
    <p:extLst>
      <p:ext uri="{BB962C8B-B14F-4D97-AF65-F5344CB8AC3E}">
        <p14:creationId xmlns:p14="http://schemas.microsoft.com/office/powerpoint/2010/main" val="3666915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9113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9114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A6FF63D7-8109-41C5-8D32-0F41CF3CD8CA}" type="slidenum">
              <a:rPr lang="en-US"/>
              <a:pPr/>
              <a:t>‹#›</a:t>
            </a:fld>
            <a:endParaRPr lang="en-US"/>
          </a:p>
        </p:txBody>
      </p:sp>
    </p:spTree>
    <p:extLst>
      <p:ext uri="{BB962C8B-B14F-4D97-AF65-F5344CB8AC3E}">
        <p14:creationId xmlns:p14="http://schemas.microsoft.com/office/powerpoint/2010/main" val="3474226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dirty="0">
                <a:solidFill>
                  <a:srgbClr val="002060"/>
                </a:solidFill>
              </a:rPr>
              <a:t>Ritmos distintos en el proceso de transición demográfica</a:t>
            </a:r>
            <a:endParaRPr lang="fr-FR" dirty="0"/>
          </a:p>
        </p:txBody>
      </p:sp>
      <p:sp>
        <p:nvSpPr>
          <p:cNvPr id="4" name="Slide Number Placeholder 3"/>
          <p:cNvSpPr>
            <a:spLocks noGrp="1"/>
          </p:cNvSpPr>
          <p:nvPr>
            <p:ph type="sldNum" sz="quarter" idx="10"/>
          </p:nvPr>
        </p:nvSpPr>
        <p:spPr/>
        <p:txBody>
          <a:bodyPr/>
          <a:lstStyle/>
          <a:p>
            <a:pPr>
              <a:defRPr/>
            </a:pPr>
            <a:fld id="{A6FF63D7-8109-41C5-8D32-0F41CF3CD8CA}"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53408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7"/>
          <p:cNvSpPr txBox="1">
            <a:spLocks noGrp="1" noChangeArrowheads="1"/>
          </p:cNvSpPr>
          <p:nvPr/>
        </p:nvSpPr>
        <p:spPr bwMode="auto">
          <a:xfrm>
            <a:off x="3970342" y="8829675"/>
            <a:ext cx="3038475" cy="465138"/>
          </a:xfrm>
          <a:prstGeom prst="rect">
            <a:avLst/>
          </a:prstGeom>
          <a:noFill/>
          <a:ln w="9525">
            <a:noFill/>
            <a:miter lim="800000"/>
            <a:headEnd/>
            <a:tailEnd/>
          </a:ln>
        </p:spPr>
        <p:txBody>
          <a:bodyPr lIns="93157" tIns="46581" rIns="93157" bIns="46581" anchor="b"/>
          <a:lstStyle/>
          <a:p>
            <a:pPr algn="r" defTabSz="931655"/>
            <a:fld id="{46F292AB-D304-47CB-B51F-C2A2763CCC98}" type="slidenum">
              <a:rPr lang="en-US" sz="1200">
                <a:solidFill>
                  <a:prstClr val="black"/>
                </a:solidFill>
              </a:rPr>
              <a:pPr algn="r" defTabSz="931655"/>
              <a:t>16</a:t>
            </a:fld>
            <a:endParaRPr lang="en-US" sz="1200" dirty="0">
              <a:solidFill>
                <a:prstClr val="black"/>
              </a:solidFill>
            </a:endParaRPr>
          </a:p>
        </p:txBody>
      </p:sp>
      <p:sp>
        <p:nvSpPr>
          <p:cNvPr id="668675" name="Rectangle 7"/>
          <p:cNvSpPr txBox="1">
            <a:spLocks noGrp="1" noChangeArrowheads="1"/>
          </p:cNvSpPr>
          <p:nvPr/>
        </p:nvSpPr>
        <p:spPr bwMode="auto">
          <a:xfrm>
            <a:off x="3971929" y="8831267"/>
            <a:ext cx="3038475" cy="465137"/>
          </a:xfrm>
          <a:prstGeom prst="rect">
            <a:avLst/>
          </a:prstGeom>
          <a:noFill/>
          <a:ln w="9525">
            <a:noFill/>
            <a:miter lim="800000"/>
            <a:headEnd/>
            <a:tailEnd/>
          </a:ln>
        </p:spPr>
        <p:txBody>
          <a:bodyPr lIns="93157" tIns="46581" rIns="93157" bIns="46581" anchor="b"/>
          <a:lstStyle/>
          <a:p>
            <a:pPr algn="r" defTabSz="931655"/>
            <a:fld id="{FF6B3021-4A35-4D00-ACA0-9233299706D6}" type="slidenum">
              <a:rPr lang="en-US" sz="1200">
                <a:solidFill>
                  <a:prstClr val="black"/>
                </a:solidFill>
                <a:latin typeface="Times New Roman" pitchFamily="18" charset="0"/>
              </a:rPr>
              <a:pPr algn="r" defTabSz="931655"/>
              <a:t>16</a:t>
            </a:fld>
            <a:endParaRPr lang="en-US" sz="1200" dirty="0">
              <a:solidFill>
                <a:prstClr val="black"/>
              </a:solidFill>
              <a:latin typeface="Times New Roman" pitchFamily="18" charset="0"/>
            </a:endParaRPr>
          </a:p>
        </p:txBody>
      </p:sp>
      <p:sp>
        <p:nvSpPr>
          <p:cNvPr id="668676" name="Rectangle 7"/>
          <p:cNvSpPr txBox="1">
            <a:spLocks noGrp="1" noChangeArrowheads="1"/>
          </p:cNvSpPr>
          <p:nvPr/>
        </p:nvSpPr>
        <p:spPr bwMode="auto">
          <a:xfrm>
            <a:off x="3970342" y="8829675"/>
            <a:ext cx="3038475" cy="465138"/>
          </a:xfrm>
          <a:prstGeom prst="rect">
            <a:avLst/>
          </a:prstGeom>
          <a:noFill/>
          <a:ln w="9525">
            <a:noFill/>
            <a:miter lim="800000"/>
            <a:headEnd/>
            <a:tailEnd/>
          </a:ln>
        </p:spPr>
        <p:txBody>
          <a:bodyPr lIns="93157" tIns="46581" rIns="93157" bIns="46581" anchor="b"/>
          <a:lstStyle/>
          <a:p>
            <a:pPr algn="r" defTabSz="931655"/>
            <a:fld id="{FC24CB21-D92E-4D1F-8C9D-8DD8B773699F}" type="slidenum">
              <a:rPr lang="en-US" sz="1200">
                <a:solidFill>
                  <a:prstClr val="black"/>
                </a:solidFill>
                <a:latin typeface="Calibri" pitchFamily="34" charset="0"/>
              </a:rPr>
              <a:pPr algn="r" defTabSz="931655"/>
              <a:t>16</a:t>
            </a:fld>
            <a:endParaRPr lang="en-US" sz="1200" dirty="0">
              <a:solidFill>
                <a:prstClr val="black"/>
              </a:solidFill>
              <a:latin typeface="Calibri" pitchFamily="34" charset="0"/>
            </a:endParaRPr>
          </a:p>
        </p:txBody>
      </p:sp>
      <p:sp>
        <p:nvSpPr>
          <p:cNvPr id="668677" name="Slide Image Placeholder 1"/>
          <p:cNvSpPr>
            <a:spLocks noGrp="1" noRot="1" noChangeAspect="1" noTextEdit="1"/>
          </p:cNvSpPr>
          <p:nvPr>
            <p:ph type="sldImg"/>
          </p:nvPr>
        </p:nvSpPr>
        <p:spPr>
          <a:ln/>
        </p:spPr>
      </p:sp>
      <p:sp>
        <p:nvSpPr>
          <p:cNvPr id="668678" name="Notes Placeholder 2"/>
          <p:cNvSpPr>
            <a:spLocks noGrp="1"/>
          </p:cNvSpPr>
          <p:nvPr>
            <p:ph type="body" idx="1"/>
          </p:nvPr>
        </p:nvSpPr>
        <p:spPr>
          <a:xfrm>
            <a:off x="935042" y="4416425"/>
            <a:ext cx="5140325" cy="4183063"/>
          </a:xfrm>
          <a:noFill/>
          <a:ln/>
        </p:spPr>
        <p:txBody>
          <a:bodyPr/>
          <a:lstStyle/>
          <a:p>
            <a:pPr eaLnBrk="1" hangingPunct="1">
              <a:spcBef>
                <a:spcPct val="0"/>
              </a:spcBef>
            </a:pPr>
            <a:r>
              <a:rPr lang="en-US" dirty="0" err="1"/>
              <a:t>Celade</a:t>
            </a:r>
            <a:r>
              <a:rPr lang="en-US" dirty="0"/>
              <a:t>, rev 2014</a:t>
            </a:r>
          </a:p>
        </p:txBody>
      </p:sp>
      <p:sp>
        <p:nvSpPr>
          <p:cNvPr id="668679" name="Slide Number Placeholder 3"/>
          <p:cNvSpPr txBox="1">
            <a:spLocks noGrp="1"/>
          </p:cNvSpPr>
          <p:nvPr/>
        </p:nvSpPr>
        <p:spPr bwMode="auto">
          <a:xfrm>
            <a:off x="3970342" y="8829675"/>
            <a:ext cx="3038475" cy="465138"/>
          </a:xfrm>
          <a:prstGeom prst="rect">
            <a:avLst/>
          </a:prstGeom>
          <a:noFill/>
          <a:ln w="9525">
            <a:noFill/>
            <a:miter lim="800000"/>
            <a:headEnd/>
            <a:tailEnd/>
          </a:ln>
        </p:spPr>
        <p:txBody>
          <a:bodyPr lIns="93157" tIns="46581" rIns="93157" bIns="46581" anchor="b"/>
          <a:lstStyle/>
          <a:p>
            <a:pPr algn="r" defTabSz="931655"/>
            <a:fld id="{44D1AC01-4048-4A2B-B4C6-68CC5D82FB4A}" type="slidenum">
              <a:rPr lang="es-DO" sz="1200">
                <a:solidFill>
                  <a:prstClr val="black"/>
                </a:solidFill>
                <a:latin typeface="Calibri" pitchFamily="34" charset="0"/>
              </a:rPr>
              <a:pPr algn="r" defTabSz="931655"/>
              <a:t>16</a:t>
            </a:fld>
            <a:endParaRPr lang="es-DO" sz="1200" dirty="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3E83CE-3AC3-4303-B9FE-BAEE01E6AE29}"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A6FF63D7-8109-41C5-8D32-0F41CF3CD8CA}" type="slidenum">
              <a:rPr lang="en-US" smtClean="0"/>
              <a:pPr/>
              <a:t>24</a:t>
            </a:fld>
            <a:endParaRPr lang="en-US"/>
          </a:p>
        </p:txBody>
      </p:sp>
    </p:spTree>
    <p:extLst>
      <p:ext uri="{BB962C8B-B14F-4D97-AF65-F5344CB8AC3E}">
        <p14:creationId xmlns:p14="http://schemas.microsoft.com/office/powerpoint/2010/main" val="195463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E4105173-CBEB-49A6-B3CB-470811F9EC61}" type="slidenum">
              <a:rPr lang="en-US">
                <a:solidFill>
                  <a:prstClr val="black"/>
                </a:solidFill>
                <a:latin typeface="Calibri"/>
              </a:rPr>
              <a:pPr/>
              <a:t>33</a:t>
            </a:fld>
            <a:endParaRPr lang="en-US">
              <a:solidFill>
                <a:prstClr val="black"/>
              </a:solidFill>
              <a:latin typeface="Calibri"/>
            </a:endParaRPr>
          </a:p>
        </p:txBody>
      </p:sp>
      <p:sp>
        <p:nvSpPr>
          <p:cNvPr id="117762" name="Footer Placeholder 5"/>
          <p:cNvSpPr txBox="1">
            <a:spLocks noGrp="1"/>
          </p:cNvSpPr>
          <p:nvPr/>
        </p:nvSpPr>
        <p:spPr bwMode="auto">
          <a:xfrm>
            <a:off x="0" y="8829967"/>
            <a:ext cx="3037840" cy="464820"/>
          </a:xfrm>
          <a:prstGeom prst="rect">
            <a:avLst/>
          </a:prstGeom>
          <a:noFill/>
          <a:ln w="9525">
            <a:noFill/>
            <a:miter lim="800000"/>
            <a:headEnd/>
            <a:tailEnd/>
          </a:ln>
        </p:spPr>
        <p:txBody>
          <a:bodyPr lIns="91425" tIns="45714" rIns="91425" bIns="45714" anchor="b"/>
          <a:lstStyle/>
          <a:p>
            <a:pPr defTabSz="457149" fontAlgn="auto">
              <a:spcBef>
                <a:spcPts val="0"/>
              </a:spcBef>
              <a:spcAft>
                <a:spcPts val="0"/>
              </a:spcAft>
            </a:pPr>
            <a:r>
              <a:rPr lang="es-CL" sz="1200" dirty="0" err="1">
                <a:solidFill>
                  <a:prstClr val="black"/>
                </a:solidFill>
                <a:latin typeface="Calibri" pitchFamily="34" charset="0"/>
              </a:rPr>
              <a:t>Economia_generacional</a:t>
            </a:r>
            <a:endParaRPr lang="es-CL" sz="1200" dirty="0">
              <a:solidFill>
                <a:prstClr val="black"/>
              </a:solidFill>
              <a:latin typeface="Calibri" pitchFamily="34" charset="0"/>
            </a:endParaRPr>
          </a:p>
        </p:txBody>
      </p:sp>
      <p:sp>
        <p:nvSpPr>
          <p:cNvPr id="6" name="Slide Number Placeholder 6"/>
          <p:cNvSpPr txBox="1">
            <a:spLocks noGrp="1"/>
          </p:cNvSpPr>
          <p:nvPr/>
        </p:nvSpPr>
        <p:spPr bwMode="auto">
          <a:xfrm>
            <a:off x="3970938" y="8829967"/>
            <a:ext cx="3037840" cy="464820"/>
          </a:xfrm>
          <a:prstGeom prst="rect">
            <a:avLst/>
          </a:prstGeom>
          <a:noFill/>
          <a:ln w="9525">
            <a:noFill/>
            <a:miter lim="800000"/>
            <a:headEnd/>
            <a:tailEnd/>
          </a:ln>
        </p:spPr>
        <p:txBody>
          <a:bodyPr lIns="91425" tIns="45714" rIns="91425" bIns="45714" anchor="b"/>
          <a:lstStyle/>
          <a:p>
            <a:pPr algn="r" defTabSz="457149" fontAlgn="auto">
              <a:spcBef>
                <a:spcPts val="0"/>
              </a:spcBef>
              <a:spcAft>
                <a:spcPts val="0"/>
              </a:spcAft>
              <a:defRPr/>
            </a:pPr>
            <a:fld id="{4DA63F37-9A0B-4D25-81DA-D574A3A01AA5}" type="slidenum">
              <a:rPr lang="es-CL" sz="1200">
                <a:solidFill>
                  <a:prstClr val="black"/>
                </a:solidFill>
                <a:latin typeface="Calibri"/>
              </a:rPr>
              <a:pPr algn="r" defTabSz="457149" fontAlgn="auto">
                <a:spcBef>
                  <a:spcPts val="0"/>
                </a:spcBef>
                <a:spcAft>
                  <a:spcPts val="0"/>
                </a:spcAft>
                <a:defRPr/>
              </a:pPr>
              <a:t>33</a:t>
            </a:fld>
            <a:endParaRPr lang="es-CL" sz="1200" dirty="0">
              <a:solidFill>
                <a:prstClr val="black"/>
              </a:solidFill>
              <a:latin typeface="Calibri"/>
            </a:endParaRPr>
          </a:p>
        </p:txBody>
      </p:sp>
      <p:sp>
        <p:nvSpPr>
          <p:cNvPr id="117764" name="Slide Image Placeholder 1"/>
          <p:cNvSpPr>
            <a:spLocks noGrp="1" noRot="1" noChangeAspect="1" noTextEdit="1"/>
          </p:cNvSpPr>
          <p:nvPr>
            <p:ph type="sldImg"/>
          </p:nvPr>
        </p:nvSpPr>
        <p:spPr>
          <a:ln/>
        </p:spPr>
      </p:sp>
      <p:sp>
        <p:nvSpPr>
          <p:cNvPr id="117765" name="Notes Placeholder 2"/>
          <p:cNvSpPr>
            <a:spLocks noGrp="1"/>
          </p:cNvSpPr>
          <p:nvPr>
            <p:ph type="body" idx="1"/>
          </p:nvPr>
        </p:nvSpPr>
        <p:spPr/>
        <p:txBody>
          <a:bodyPr lIns="91425" tIns="45714" rIns="91425" bIns="45714"/>
          <a:lstStyle/>
          <a:p>
            <a:pPr marL="228574" indent="-228574" defTabSz="457149">
              <a:spcBef>
                <a:spcPct val="0"/>
              </a:spcBef>
            </a:pPr>
            <a:endParaRPr lang="es-CL" dirty="0"/>
          </a:p>
        </p:txBody>
      </p:sp>
      <p:sp>
        <p:nvSpPr>
          <p:cNvPr id="19459"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1425" tIns="45714" rIns="91425" bIns="45714" anchor="b"/>
          <a:lstStyle/>
          <a:p>
            <a:pPr algn="r" defTabSz="457149" fontAlgn="auto">
              <a:spcBef>
                <a:spcPts val="0"/>
              </a:spcBef>
              <a:spcAft>
                <a:spcPts val="0"/>
              </a:spcAft>
              <a:defRPr/>
            </a:pPr>
            <a:fld id="{7963D286-F583-4342-827C-77768FD0A8E1}" type="slidenum">
              <a:rPr lang="es-CL" sz="1200">
                <a:solidFill>
                  <a:prstClr val="black"/>
                </a:solidFill>
                <a:latin typeface="Calibri"/>
              </a:rPr>
              <a:pPr algn="r" defTabSz="457149" fontAlgn="auto">
                <a:spcBef>
                  <a:spcPts val="0"/>
                </a:spcBef>
                <a:spcAft>
                  <a:spcPts val="0"/>
                </a:spcAft>
                <a:defRPr/>
              </a:pPr>
              <a:t>33</a:t>
            </a:fld>
            <a:endParaRPr lang="es-CL" sz="1200"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A6FF63D7-8109-41C5-8D32-0F41CF3CD8CA}" type="slidenum">
              <a:rPr lang="en-US" smtClean="0"/>
              <a:pPr/>
              <a:t>40</a:t>
            </a:fld>
            <a:endParaRPr lang="en-US"/>
          </a:p>
        </p:txBody>
      </p:sp>
    </p:spTree>
    <p:extLst>
      <p:ext uri="{BB962C8B-B14F-4D97-AF65-F5344CB8AC3E}">
        <p14:creationId xmlns:p14="http://schemas.microsoft.com/office/powerpoint/2010/main" val="195463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9F196-9D70-4BCD-975B-50D1D651008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374D45-7691-4DBD-9517-39195FAC5B6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15CD0D-AC47-444A-8909-8036E086C2B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8361D3-DA0B-40DA-995E-D3DCDA2969D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B40D355-AF8E-4939-B30B-4366E5D80CA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4EFC67-4873-43B2-9E07-3D830F69F39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1B35B38-FA8A-4A0A-8955-EE5155D5EBC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D82D9C-35B4-401C-96E9-54D71C5A65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287FA4-5D6F-4645-9DA3-A38D4D69B5D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43D92-BD87-4038-9A91-823EC275CE1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D40454-02B3-4DCB-9510-4325FB05ED4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26AB9-74C9-4E3C-B9C5-5FA681F47C4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A468B1-F3CB-48FE-9ADE-3AF794303F71}"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9326E5-F535-4958-BB1F-DBDA4604936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A38830-87D4-42A9-9F37-59DE9F82699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C805A4-1E2F-4CAE-B319-E4D03D8B9E37}"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C11F98-4391-4851-AF58-799F15316DE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804C82F-EA94-49A0-BF12-2047242E92C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5794D7-6B8B-4B12-9C80-837B79D4535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1E208D-D901-47BE-AD2E-6B32613F7E8B}"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892172-A2A8-4B82-979B-D2FB7A46A35D}"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F789F5-41F0-458E-9A93-7B82F3325725}"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49F196-9D70-4BCD-975B-50D1D6510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1457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374D45-7691-4DBD-9517-39195FAC5B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2277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15CD0D-AC47-444A-8909-8036E086C2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1755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8361D3-DA0B-40DA-995E-D3DCDA296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8484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40D355-AF8E-4939-B30B-4366E5D80C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1094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4EFC67-4873-43B2-9E07-3D830F69F3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759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B35B38-FA8A-4A0A-8955-EE5155D5EB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4641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D82D9C-35B4-401C-96E9-54D71C5A65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069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287FA4-5D6F-4645-9DA3-A38D4D69B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7288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B43D92-BD87-4038-9A91-823EC275C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8613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40454-02B3-4DCB-9510-4325FB05E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2534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49F196-9D70-4BCD-975B-50D1D6510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4516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374D45-7691-4DBD-9517-39195FAC5B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4324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15CD0D-AC47-444A-8909-8036E086C2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3587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8361D3-DA0B-40DA-995E-D3DCDA296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4088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40D355-AF8E-4939-B30B-4366E5D80C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564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4EFC67-4873-43B2-9E07-3D830F69F3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1929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B35B38-FA8A-4A0A-8955-EE5155D5EB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1063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D82D9C-35B4-401C-96E9-54D71C5A65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6249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287FA4-5D6F-4645-9DA3-A38D4D69B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2055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B43D92-BD87-4038-9A91-823EC275C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6355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40454-02B3-4DCB-9510-4325FB05E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1640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49F196-9D70-4BCD-975B-50D1D6510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3738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374D45-7691-4DBD-9517-39195FAC5B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9576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15CD0D-AC47-444A-8909-8036E086C2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6216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8361D3-DA0B-40DA-995E-D3DCDA296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695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40D355-AF8E-4939-B30B-4366E5D80C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9549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4EFC67-4873-43B2-9E07-3D830F69F3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0701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B35B38-FA8A-4A0A-8955-EE5155D5EB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9024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D82D9C-35B4-401C-96E9-54D71C5A65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020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287FA4-5D6F-4645-9DA3-A38D4D69B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3199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B43D92-BD87-4038-9A91-823EC275C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814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40454-02B3-4DCB-9510-4325FB05E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8460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49F196-9D70-4BCD-975B-50D1D6510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30323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374D45-7691-4DBD-9517-39195FAC5B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48497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15CD0D-AC47-444A-8909-8036E086C2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06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8361D3-DA0B-40DA-995E-D3DCDA296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9754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40D355-AF8E-4939-B30B-4366E5D80C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57775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4EFC67-4873-43B2-9E07-3D830F69F3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71563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B35B38-FA8A-4A0A-8955-EE5155D5EB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1272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D82D9C-35B4-401C-96E9-54D71C5A65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615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287FA4-5D6F-4645-9DA3-A38D4D69B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5638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B43D92-BD87-4038-9A91-823EC275C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5753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40454-02B3-4DCB-9510-4325FB05E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7553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49F196-9D70-4BCD-975B-50D1D6510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2743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374D45-7691-4DBD-9517-39195FAC5B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998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15CD0D-AC47-444A-8909-8036E086C2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38579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8361D3-DA0B-40DA-995E-D3DCDA296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60791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40D355-AF8E-4939-B30B-4366E5D80C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3956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4EFC67-4873-43B2-9E07-3D830F69F3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40451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B35B38-FA8A-4A0A-8955-EE5155D5EB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177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D82D9C-35B4-401C-96E9-54D71C5A65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5890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287FA4-5D6F-4645-9DA3-A38D4D69B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92215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B43D92-BD87-4038-9A91-823EC275C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50972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40454-02B3-4DCB-9510-4325FB05E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856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02-1 generico.jpg"/>
          <p:cNvPicPr>
            <a:picLocks noChangeAspect="1"/>
          </p:cNvPicPr>
          <p:nvPr userDrawn="1"/>
        </p:nvPicPr>
        <p:blipFill>
          <a:blip r:embed="rId13" cstate="print"/>
          <a:stretch>
            <a:fillRect/>
          </a:stretch>
        </p:blipFill>
        <p:spPr>
          <a:xfrm>
            <a:off x="0" y="3810"/>
            <a:ext cx="9144000" cy="685419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43627E-AFCC-4989-92AE-A8A36C0828A2}" type="slidenum">
              <a:rPr lang="en-US"/>
              <a:pPr/>
              <a:t>‹#›</a:t>
            </a:fld>
            <a:endParaRPr lang="en-US"/>
          </a:p>
        </p:txBody>
      </p:sp>
      <p:pic>
        <p:nvPicPr>
          <p:cNvPr id="56338" name="Picture 18" descr="02-2"/>
          <p:cNvPicPr>
            <a:picLocks noChangeAspect="1" noChangeArrowheads="1"/>
          </p:cNvPicPr>
          <p:nvPr userDrawn="1"/>
        </p:nvPicPr>
        <p:blipFill>
          <a:blip r:embed="rId13" cstate="print"/>
          <a:srcRect/>
          <a:stretch>
            <a:fillRect/>
          </a:stretch>
        </p:blipFill>
        <p:spPr bwMode="auto">
          <a:xfrm>
            <a:off x="0" y="0"/>
            <a:ext cx="1050925" cy="6858000"/>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29ABD3-05A8-497D-8229-BB1463AA023B}" type="slidenum">
              <a:rPr lang="en-US"/>
              <a:pPr/>
              <a:t>‹#›</a:t>
            </a:fld>
            <a:endParaRPr lang="en-US"/>
          </a:p>
        </p:txBody>
      </p:sp>
      <p:pic>
        <p:nvPicPr>
          <p:cNvPr id="83982" name="Picture 14" descr="02-3"/>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43627E-AFCC-4989-92AE-A8A36C0828A2}" type="slidenum">
              <a:rPr lang="en-US">
                <a:solidFill>
                  <a:srgbClr val="000000"/>
                </a:solidFill>
              </a:rPr>
              <a:pPr/>
              <a:t>‹#›</a:t>
            </a:fld>
            <a:endParaRPr lang="en-US">
              <a:solidFill>
                <a:srgbClr val="000000"/>
              </a:solidFill>
            </a:endParaRPr>
          </a:p>
        </p:txBody>
      </p:sp>
      <p:pic>
        <p:nvPicPr>
          <p:cNvPr id="56338" name="Picture 18" descr="02-2"/>
          <p:cNvPicPr>
            <a:picLocks noChangeAspect="1" noChangeArrowheads="1"/>
          </p:cNvPicPr>
          <p:nvPr userDrawn="1"/>
        </p:nvPicPr>
        <p:blipFill>
          <a:blip r:embed="rId13" cstate="print"/>
          <a:srcRect/>
          <a:stretch>
            <a:fillRect/>
          </a:stretch>
        </p:blipFill>
        <p:spPr bwMode="auto">
          <a:xfrm>
            <a:off x="0" y="0"/>
            <a:ext cx="1050925" cy="6858000"/>
          </a:xfrm>
          <a:prstGeom prst="rect">
            <a:avLst/>
          </a:prstGeom>
          <a:noFill/>
        </p:spPr>
      </p:pic>
    </p:spTree>
    <p:extLst>
      <p:ext uri="{BB962C8B-B14F-4D97-AF65-F5344CB8AC3E}">
        <p14:creationId xmlns:p14="http://schemas.microsoft.com/office/powerpoint/2010/main" val="655426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43627E-AFCC-4989-92AE-A8A36C0828A2}" type="slidenum">
              <a:rPr lang="en-US">
                <a:solidFill>
                  <a:srgbClr val="000000"/>
                </a:solidFill>
              </a:rPr>
              <a:pPr/>
              <a:t>‹#›</a:t>
            </a:fld>
            <a:endParaRPr lang="en-US">
              <a:solidFill>
                <a:srgbClr val="000000"/>
              </a:solidFill>
            </a:endParaRPr>
          </a:p>
        </p:txBody>
      </p:sp>
      <p:pic>
        <p:nvPicPr>
          <p:cNvPr id="56338" name="Picture 18" descr="02-2"/>
          <p:cNvPicPr>
            <a:picLocks noChangeAspect="1" noChangeArrowheads="1"/>
          </p:cNvPicPr>
          <p:nvPr userDrawn="1"/>
        </p:nvPicPr>
        <p:blipFill>
          <a:blip r:embed="rId13" cstate="print"/>
          <a:srcRect/>
          <a:stretch>
            <a:fillRect/>
          </a:stretch>
        </p:blipFill>
        <p:spPr bwMode="auto">
          <a:xfrm>
            <a:off x="0" y="0"/>
            <a:ext cx="1050925" cy="6858000"/>
          </a:xfrm>
          <a:prstGeom prst="rect">
            <a:avLst/>
          </a:prstGeom>
          <a:noFill/>
        </p:spPr>
      </p:pic>
    </p:spTree>
    <p:extLst>
      <p:ext uri="{BB962C8B-B14F-4D97-AF65-F5344CB8AC3E}">
        <p14:creationId xmlns:p14="http://schemas.microsoft.com/office/powerpoint/2010/main" val="367034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43627E-AFCC-4989-92AE-A8A36C0828A2}" type="slidenum">
              <a:rPr lang="en-US">
                <a:solidFill>
                  <a:srgbClr val="000000"/>
                </a:solidFill>
              </a:rPr>
              <a:pPr/>
              <a:t>‹#›</a:t>
            </a:fld>
            <a:endParaRPr lang="en-US">
              <a:solidFill>
                <a:srgbClr val="000000"/>
              </a:solidFill>
            </a:endParaRPr>
          </a:p>
        </p:txBody>
      </p:sp>
      <p:pic>
        <p:nvPicPr>
          <p:cNvPr id="56338" name="Picture 18" descr="02-2"/>
          <p:cNvPicPr>
            <a:picLocks noChangeAspect="1" noChangeArrowheads="1"/>
          </p:cNvPicPr>
          <p:nvPr userDrawn="1"/>
        </p:nvPicPr>
        <p:blipFill>
          <a:blip r:embed="rId13" cstate="print"/>
          <a:srcRect/>
          <a:stretch>
            <a:fillRect/>
          </a:stretch>
        </p:blipFill>
        <p:spPr bwMode="auto">
          <a:xfrm>
            <a:off x="0" y="0"/>
            <a:ext cx="1050925" cy="6858000"/>
          </a:xfrm>
          <a:prstGeom prst="rect">
            <a:avLst/>
          </a:prstGeom>
          <a:noFill/>
        </p:spPr>
      </p:pic>
    </p:spTree>
    <p:extLst>
      <p:ext uri="{BB962C8B-B14F-4D97-AF65-F5344CB8AC3E}">
        <p14:creationId xmlns:p14="http://schemas.microsoft.com/office/powerpoint/2010/main" val="24788261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43627E-AFCC-4989-92AE-A8A36C0828A2}" type="slidenum">
              <a:rPr lang="en-US">
                <a:solidFill>
                  <a:srgbClr val="000000"/>
                </a:solidFill>
              </a:rPr>
              <a:pPr/>
              <a:t>‹#›</a:t>
            </a:fld>
            <a:endParaRPr lang="en-US">
              <a:solidFill>
                <a:srgbClr val="000000"/>
              </a:solidFill>
            </a:endParaRPr>
          </a:p>
        </p:txBody>
      </p:sp>
      <p:pic>
        <p:nvPicPr>
          <p:cNvPr id="56338" name="Picture 18" descr="02-2"/>
          <p:cNvPicPr>
            <a:picLocks noChangeAspect="1" noChangeArrowheads="1"/>
          </p:cNvPicPr>
          <p:nvPr userDrawn="1"/>
        </p:nvPicPr>
        <p:blipFill>
          <a:blip r:embed="rId13" cstate="print"/>
          <a:srcRect/>
          <a:stretch>
            <a:fillRect/>
          </a:stretch>
        </p:blipFill>
        <p:spPr bwMode="auto">
          <a:xfrm>
            <a:off x="0" y="0"/>
            <a:ext cx="1050925" cy="6858000"/>
          </a:xfrm>
          <a:prstGeom prst="rect">
            <a:avLst/>
          </a:prstGeom>
          <a:noFill/>
        </p:spPr>
      </p:pic>
    </p:spTree>
    <p:extLst>
      <p:ext uri="{BB962C8B-B14F-4D97-AF65-F5344CB8AC3E}">
        <p14:creationId xmlns:p14="http://schemas.microsoft.com/office/powerpoint/2010/main" val="5493448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43627E-AFCC-4989-92AE-A8A36C0828A2}" type="slidenum">
              <a:rPr lang="en-US">
                <a:solidFill>
                  <a:srgbClr val="000000"/>
                </a:solidFill>
              </a:rPr>
              <a:pPr/>
              <a:t>‹#›</a:t>
            </a:fld>
            <a:endParaRPr lang="en-US">
              <a:solidFill>
                <a:srgbClr val="000000"/>
              </a:solidFill>
            </a:endParaRPr>
          </a:p>
        </p:txBody>
      </p:sp>
      <p:pic>
        <p:nvPicPr>
          <p:cNvPr id="56338" name="Picture 18" descr="02-2"/>
          <p:cNvPicPr>
            <a:picLocks noChangeAspect="1" noChangeArrowheads="1"/>
          </p:cNvPicPr>
          <p:nvPr userDrawn="1"/>
        </p:nvPicPr>
        <p:blipFill>
          <a:blip r:embed="rId13" cstate="print"/>
          <a:srcRect/>
          <a:stretch>
            <a:fillRect/>
          </a:stretch>
        </p:blipFill>
        <p:spPr bwMode="auto">
          <a:xfrm>
            <a:off x="0" y="0"/>
            <a:ext cx="1050925" cy="6858000"/>
          </a:xfrm>
          <a:prstGeom prst="rect">
            <a:avLst/>
          </a:prstGeom>
          <a:noFill/>
        </p:spPr>
      </p:pic>
    </p:spTree>
    <p:extLst>
      <p:ext uri="{BB962C8B-B14F-4D97-AF65-F5344CB8AC3E}">
        <p14:creationId xmlns:p14="http://schemas.microsoft.com/office/powerpoint/2010/main" val="2966268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2819400" y="685800"/>
            <a:ext cx="6248400" cy="4185761"/>
          </a:xfrm>
          <a:prstGeom prst="rect">
            <a:avLst/>
          </a:prstGeom>
          <a:noFill/>
          <a:ln w="9525">
            <a:noFill/>
            <a:miter lim="800000"/>
            <a:headEnd/>
            <a:tailEnd/>
          </a:ln>
          <a:effectLst/>
        </p:spPr>
        <p:txBody>
          <a:bodyPr wrap="square">
            <a:spAutoFit/>
          </a:bodyPr>
          <a:lstStyle/>
          <a:p>
            <a:pPr algn="ctr">
              <a:spcAft>
                <a:spcPts val="1200"/>
              </a:spcAft>
            </a:pPr>
            <a:endParaRPr lang="es-ES" sz="3600" b="1" dirty="0">
              <a:solidFill>
                <a:srgbClr val="002060"/>
              </a:solidFill>
            </a:endParaRPr>
          </a:p>
          <a:p>
            <a:pPr algn="ctr">
              <a:spcAft>
                <a:spcPts val="1200"/>
              </a:spcAft>
            </a:pPr>
            <a:r>
              <a:rPr lang="es-ES" sz="3600" b="1" dirty="0">
                <a:solidFill>
                  <a:srgbClr val="002060"/>
                </a:solidFill>
              </a:rPr>
              <a:t>Cuentas Nacionales de Transferencias</a:t>
            </a:r>
            <a:r>
              <a:rPr lang="es-ES" sz="3600" dirty="0">
                <a:solidFill>
                  <a:srgbClr val="002060"/>
                </a:solidFill>
              </a:rPr>
              <a:t>: </a:t>
            </a:r>
            <a:r>
              <a:rPr lang="es-ES" sz="3600" b="1" dirty="0">
                <a:solidFill>
                  <a:srgbClr val="002060"/>
                </a:solidFill>
              </a:rPr>
              <a:t>una mirada general</a:t>
            </a:r>
          </a:p>
          <a:p>
            <a:pPr algn="ctr">
              <a:spcAft>
                <a:spcPts val="1200"/>
              </a:spcAft>
            </a:pPr>
            <a:endParaRPr lang="es-CL" sz="1000" dirty="0">
              <a:solidFill>
                <a:schemeClr val="bg1"/>
              </a:solidFill>
            </a:endParaRPr>
          </a:p>
          <a:p>
            <a:pPr algn="r">
              <a:spcAft>
                <a:spcPts val="600"/>
              </a:spcAft>
            </a:pPr>
            <a:r>
              <a:rPr lang="en-US" sz="2200" dirty="0">
                <a:solidFill>
                  <a:schemeClr val="bg1"/>
                </a:solidFill>
              </a:rPr>
              <a:t>San José-Costa Rica</a:t>
            </a:r>
            <a:endParaRPr lang="es-PY" sz="2200" dirty="0">
              <a:solidFill>
                <a:schemeClr val="bg1"/>
              </a:solidFill>
            </a:endParaRPr>
          </a:p>
          <a:p>
            <a:pPr algn="r">
              <a:spcAft>
                <a:spcPts val="600"/>
              </a:spcAft>
            </a:pPr>
            <a:r>
              <a:rPr lang="es-PY" sz="2200" dirty="0">
                <a:solidFill>
                  <a:schemeClr val="bg1"/>
                </a:solidFill>
              </a:rPr>
              <a:t>26 de marzo, 2019</a:t>
            </a:r>
          </a:p>
          <a:p>
            <a:pPr algn="ctr">
              <a:spcAft>
                <a:spcPts val="600"/>
              </a:spcAft>
            </a:pPr>
            <a:endParaRPr lang="es-PY" sz="2400" dirty="0">
              <a:solidFill>
                <a:schemeClr val="bg1"/>
              </a:solidFill>
            </a:endParaRPr>
          </a:p>
        </p:txBody>
      </p:sp>
      <p:sp>
        <p:nvSpPr>
          <p:cNvPr id="3" name="Rectangle 5"/>
          <p:cNvSpPr>
            <a:spLocks noChangeArrowheads="1"/>
          </p:cNvSpPr>
          <p:nvPr/>
        </p:nvSpPr>
        <p:spPr bwMode="auto">
          <a:xfrm>
            <a:off x="4933122" y="4919651"/>
            <a:ext cx="4038600" cy="1557349"/>
          </a:xfrm>
          <a:prstGeom prst="rect">
            <a:avLst/>
          </a:prstGeom>
          <a:noFill/>
          <a:ln w="9525">
            <a:noFill/>
            <a:miter lim="800000"/>
            <a:headEnd/>
            <a:tailEnd/>
          </a:ln>
          <a:effectLst/>
        </p:spPr>
        <p:txBody>
          <a:bodyPr wrap="square">
            <a:spAutoFit/>
          </a:bodyPr>
          <a:lstStyle/>
          <a:p>
            <a:pPr eaLnBrk="0" hangingPunct="0">
              <a:lnSpc>
                <a:spcPct val="80000"/>
              </a:lnSpc>
              <a:spcBef>
                <a:spcPct val="20000"/>
              </a:spcBef>
              <a:buSzPct val="70000"/>
              <a:buFont typeface="Wingdings" pitchFamily="2" charset="2"/>
              <a:buNone/>
            </a:pPr>
            <a:r>
              <a:rPr lang="es-ES" sz="1600" b="1" dirty="0">
                <a:solidFill>
                  <a:schemeClr val="bg1"/>
                </a:solidFill>
              </a:rPr>
              <a:t>Zulma Sosa</a:t>
            </a:r>
          </a:p>
          <a:p>
            <a:pPr eaLnBrk="0" hangingPunct="0">
              <a:spcBef>
                <a:spcPts val="0"/>
              </a:spcBef>
              <a:buSzPct val="70000"/>
              <a:buFont typeface="Wingdings" pitchFamily="2" charset="2"/>
              <a:buNone/>
            </a:pPr>
            <a:r>
              <a:rPr lang="es-ES" sz="1400" b="1" dirty="0">
                <a:solidFill>
                  <a:schemeClr val="bg1"/>
                </a:solidFill>
              </a:rPr>
              <a:t>Asesora Regional,</a:t>
            </a:r>
          </a:p>
          <a:p>
            <a:pPr eaLnBrk="0" hangingPunct="0">
              <a:spcBef>
                <a:spcPts val="0"/>
              </a:spcBef>
              <a:buSzPct val="70000"/>
              <a:buFont typeface="Wingdings" pitchFamily="2" charset="2"/>
              <a:buNone/>
            </a:pPr>
            <a:r>
              <a:rPr lang="es-ES" sz="1400" b="1" dirty="0">
                <a:solidFill>
                  <a:schemeClr val="bg1"/>
                </a:solidFill>
              </a:rPr>
              <a:t>Coordinadora del Área de Población y Desarrollo CELADE-División de Población</a:t>
            </a:r>
          </a:p>
          <a:p>
            <a:pPr eaLnBrk="0" hangingPunct="0">
              <a:spcBef>
                <a:spcPts val="0"/>
              </a:spcBef>
              <a:buSzPct val="70000"/>
              <a:buFont typeface="Wingdings" pitchFamily="2" charset="2"/>
              <a:buNone/>
            </a:pPr>
            <a:endParaRPr lang="es-ES" sz="1400" b="1" dirty="0">
              <a:solidFill>
                <a:schemeClr val="bg1"/>
              </a:solidFill>
            </a:endParaRPr>
          </a:p>
          <a:p>
            <a:pPr eaLnBrk="0" hangingPunct="0">
              <a:spcBef>
                <a:spcPct val="20000"/>
              </a:spcBef>
              <a:buSzPct val="70000"/>
              <a:buFont typeface="Wingdings" pitchFamily="2" charset="2"/>
              <a:buNone/>
            </a:pPr>
            <a:r>
              <a:rPr lang="es-ES" sz="1200" b="1" dirty="0">
                <a:solidFill>
                  <a:schemeClr val="bg1"/>
                </a:solidFill>
              </a:rPr>
              <a:t>Comisión Económica para América Latina y el Caribe (CEPAL)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295400" y="228600"/>
            <a:ext cx="7620000" cy="914400"/>
          </a:xfrm>
          <a:prstGeom prst="rect">
            <a:avLst/>
          </a:prstGeom>
          <a:noFill/>
          <a:ln w="9525">
            <a:noFill/>
            <a:miter lim="800000"/>
            <a:headEnd/>
            <a:tailEnd/>
          </a:ln>
          <a:effectLst/>
        </p:spPr>
        <p:txBody>
          <a:bodyPr anchor="ctr"/>
          <a:lstStyle/>
          <a:p>
            <a:pPr algn="ctr"/>
            <a:r>
              <a:rPr lang="es-CL" sz="2800" dirty="0">
                <a:solidFill>
                  <a:srgbClr val="002060"/>
                </a:solidFill>
              </a:rPr>
              <a:t>De la explosión demográfica a la estabilización</a:t>
            </a:r>
            <a:r>
              <a:rPr lang="en-US" sz="2400" dirty="0">
                <a:solidFill>
                  <a:srgbClr val="333399">
                    <a:lumMod val="50000"/>
                  </a:srgbClr>
                </a:solidFill>
              </a:rPr>
              <a:t> </a:t>
            </a:r>
            <a:endParaRPr lang="es-ES" sz="2400" dirty="0">
              <a:solidFill>
                <a:srgbClr val="333399">
                  <a:lumMod val="50000"/>
                </a:srgbClr>
              </a:solidFill>
            </a:endParaRPr>
          </a:p>
        </p:txBody>
      </p:sp>
      <p:sp>
        <p:nvSpPr>
          <p:cNvPr id="7" name="Text Box 5"/>
          <p:cNvSpPr txBox="1">
            <a:spLocks noChangeArrowheads="1"/>
          </p:cNvSpPr>
          <p:nvPr/>
        </p:nvSpPr>
        <p:spPr bwMode="auto">
          <a:xfrm>
            <a:off x="1828800" y="1273788"/>
            <a:ext cx="7162800" cy="307777"/>
          </a:xfrm>
          <a:prstGeom prst="rect">
            <a:avLst/>
          </a:prstGeom>
          <a:noFill/>
          <a:ln w="9525">
            <a:noFill/>
            <a:miter lim="800000"/>
            <a:headEnd/>
            <a:tailEnd/>
          </a:ln>
          <a:effectLst/>
        </p:spPr>
        <p:txBody>
          <a:bodyPr>
            <a:spAutoFit/>
          </a:bodyPr>
          <a:lstStyle/>
          <a:p>
            <a:pPr algn="ctr"/>
            <a:r>
              <a:rPr lang="es-ES" sz="1400" b="1" dirty="0">
                <a:solidFill>
                  <a:srgbClr val="333399"/>
                </a:solidFill>
                <a:cs typeface="Arial" pitchFamily="34" charset="0"/>
              </a:rPr>
              <a:t>ALC: CRECIMIENTO DE LA POBLACIÓN, 1950-2100</a:t>
            </a:r>
            <a:endParaRPr lang="es-ES" sz="1200" baseline="30000" dirty="0">
              <a:solidFill>
                <a:srgbClr val="333399"/>
              </a:solidFill>
              <a:cs typeface="Arial" pitchFamily="34" charset="0"/>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205287930"/>
              </p:ext>
            </p:extLst>
          </p:nvPr>
        </p:nvGraphicFramePr>
        <p:xfrm>
          <a:off x="2715985" y="1752600"/>
          <a:ext cx="5208815" cy="4632960"/>
        </p:xfrm>
        <a:graphic>
          <a:graphicData uri="http://schemas.openxmlformats.org/drawingml/2006/table">
            <a:tbl>
              <a:tblPr firstRow="1" bandRow="1">
                <a:tableStyleId>{93296810-A885-4BE3-A3E7-6D5BEEA58F35}</a:tableStyleId>
              </a:tblPr>
              <a:tblGrid>
                <a:gridCol w="1091983">
                  <a:extLst>
                    <a:ext uri="{9D8B030D-6E8A-4147-A177-3AD203B41FA5}">
                      <a16:colId xmlns:a16="http://schemas.microsoft.com/office/drawing/2014/main" val="20000"/>
                    </a:ext>
                  </a:extLst>
                </a:gridCol>
                <a:gridCol w="1308043">
                  <a:extLst>
                    <a:ext uri="{9D8B030D-6E8A-4147-A177-3AD203B41FA5}">
                      <a16:colId xmlns:a16="http://schemas.microsoft.com/office/drawing/2014/main" val="20001"/>
                    </a:ext>
                  </a:extLst>
                </a:gridCol>
                <a:gridCol w="1542757">
                  <a:extLst>
                    <a:ext uri="{9D8B030D-6E8A-4147-A177-3AD203B41FA5}">
                      <a16:colId xmlns:a16="http://schemas.microsoft.com/office/drawing/2014/main" val="20002"/>
                    </a:ext>
                  </a:extLst>
                </a:gridCol>
                <a:gridCol w="1266032">
                  <a:extLst>
                    <a:ext uri="{9D8B030D-6E8A-4147-A177-3AD203B41FA5}">
                      <a16:colId xmlns:a16="http://schemas.microsoft.com/office/drawing/2014/main" val="20003"/>
                    </a:ext>
                  </a:extLst>
                </a:gridCol>
              </a:tblGrid>
              <a:tr h="648393">
                <a:tc>
                  <a:txBody>
                    <a:bodyPr/>
                    <a:lstStyle/>
                    <a:p>
                      <a:pPr algn="ctr"/>
                      <a:r>
                        <a:rPr lang="es-CL" sz="1600" b="1" kern="1200" dirty="0">
                          <a:latin typeface="+mn-lt"/>
                        </a:rPr>
                        <a:t>Año</a:t>
                      </a:r>
                      <a:endParaRPr lang="en-US" sz="1600" b="1" dirty="0">
                        <a:solidFill>
                          <a:schemeClr val="bg1"/>
                        </a:solidFill>
                        <a:latin typeface="+mn-lt"/>
                      </a:endParaRPr>
                    </a:p>
                  </a:txBody>
                  <a:tcPr anchor="ctr">
                    <a:solidFill>
                      <a:srgbClr val="002060"/>
                    </a:solidFill>
                  </a:tcPr>
                </a:tc>
                <a:tc>
                  <a:txBody>
                    <a:bodyPr/>
                    <a:lstStyle/>
                    <a:p>
                      <a:pPr algn="ctr"/>
                      <a:r>
                        <a:rPr lang="es-CL" sz="1600" b="1" dirty="0">
                          <a:latin typeface="+mn-lt"/>
                        </a:rPr>
                        <a:t>Población</a:t>
                      </a:r>
                    </a:p>
                    <a:p>
                      <a:pPr algn="ctr"/>
                      <a:r>
                        <a:rPr lang="es-CL" sz="1600" b="1" dirty="0">
                          <a:latin typeface="+mn-lt"/>
                        </a:rPr>
                        <a:t>(millones)</a:t>
                      </a:r>
                      <a:endParaRPr lang="en-US" sz="1600" b="1" dirty="0">
                        <a:solidFill>
                          <a:schemeClr val="bg1"/>
                        </a:solidFill>
                        <a:latin typeface="+mn-lt"/>
                      </a:endParaRPr>
                    </a:p>
                  </a:txBody>
                  <a:tcPr>
                    <a:solidFill>
                      <a:srgbClr val="002060"/>
                    </a:solidFill>
                  </a:tcPr>
                </a:tc>
                <a:tc>
                  <a:txBody>
                    <a:bodyPr/>
                    <a:lstStyle/>
                    <a:p>
                      <a:pPr algn="ctr"/>
                      <a:r>
                        <a:rPr lang="es-CL" sz="1600" b="1" dirty="0">
                          <a:latin typeface="+mn-lt"/>
                        </a:rPr>
                        <a:t>Tasa Crecimiento</a:t>
                      </a:r>
                    </a:p>
                    <a:p>
                      <a:pPr algn="ctr"/>
                      <a:r>
                        <a:rPr lang="es-CL" sz="1600" b="1" dirty="0">
                          <a:latin typeface="+mn-lt"/>
                        </a:rPr>
                        <a:t>(%)</a:t>
                      </a:r>
                      <a:endParaRPr lang="en-US" sz="1600" b="1" dirty="0">
                        <a:solidFill>
                          <a:schemeClr val="bg1"/>
                        </a:solidFill>
                        <a:latin typeface="+mn-lt"/>
                      </a:endParaRPr>
                    </a:p>
                  </a:txBody>
                  <a:tcPr>
                    <a:solidFill>
                      <a:srgbClr val="002060"/>
                    </a:solidFill>
                  </a:tcPr>
                </a:tc>
                <a:tc>
                  <a:txBody>
                    <a:bodyPr/>
                    <a:lstStyle/>
                    <a:p>
                      <a:pPr algn="ctr"/>
                      <a:r>
                        <a:rPr lang="es-CL" sz="1600" b="1" dirty="0">
                          <a:latin typeface="+mn-lt"/>
                        </a:rPr>
                        <a:t>Aumento Porcentual</a:t>
                      </a:r>
                      <a:endParaRPr lang="en-US" sz="1600" b="1" dirty="0">
                        <a:solidFill>
                          <a:schemeClr val="bg1"/>
                        </a:solidFill>
                        <a:latin typeface="+mn-lt"/>
                      </a:endParaRPr>
                    </a:p>
                  </a:txBody>
                  <a:tcPr>
                    <a:solidFill>
                      <a:srgbClr val="002060"/>
                    </a:solidFill>
                  </a:tcPr>
                </a:tc>
                <a:extLst>
                  <a:ext uri="{0D108BD9-81ED-4DB2-BD59-A6C34878D82A}">
                    <a16:rowId xmlns:a16="http://schemas.microsoft.com/office/drawing/2014/main" val="10000"/>
                  </a:ext>
                </a:extLst>
              </a:tr>
              <a:tr h="486295">
                <a:tc>
                  <a:txBody>
                    <a:bodyPr/>
                    <a:lstStyle/>
                    <a:p>
                      <a:pPr marL="0" algn="ctr" defTabSz="457200" rtl="0" eaLnBrk="1" fontAlgn="t" latinLnBrk="0" hangingPunct="1"/>
                      <a:r>
                        <a:rPr lang="en-US" sz="1600" b="1" u="none" strike="noStrike" kern="1200" dirty="0">
                          <a:solidFill>
                            <a:schemeClr val="bg1"/>
                          </a:solidFill>
                          <a:latin typeface="+mn-lt"/>
                        </a:rPr>
                        <a:t>1950</a:t>
                      </a:r>
                      <a:endParaRPr lang="en-US" sz="1600" b="1"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b="1" u="none" strike="noStrike" dirty="0">
                          <a:latin typeface="+mn-lt"/>
                        </a:rPr>
                        <a:t>163</a:t>
                      </a:r>
                    </a:p>
                    <a:p>
                      <a:pPr algn="r" fontAlgn="t"/>
                      <a:r>
                        <a:rPr lang="en-US" sz="1600" b="1" i="0" u="none" strike="noStrike" dirty="0">
                          <a:solidFill>
                            <a:srgbClr val="FF0000"/>
                          </a:solidFill>
                          <a:latin typeface="+mn-lt"/>
                        </a:rPr>
                        <a:t>(2)</a:t>
                      </a:r>
                    </a:p>
                  </a:txBody>
                  <a:tcPr marL="137160" marR="137160" marT="137160" marB="137160" anchor="ctr"/>
                </a:tc>
                <a:tc>
                  <a:txBody>
                    <a:bodyPr/>
                    <a:lstStyle/>
                    <a:p>
                      <a:pPr algn="r" fontAlgn="t"/>
                      <a:r>
                        <a:rPr lang="en-US" sz="1600" b="1" u="none" strike="noStrike" dirty="0">
                          <a:latin typeface="+mn-lt"/>
                        </a:rPr>
                        <a:t>2,7</a:t>
                      </a:r>
                    </a:p>
                    <a:p>
                      <a:pPr algn="r" fontAlgn="t"/>
                      <a:r>
                        <a:rPr lang="en-US" sz="1600" b="1" i="0" u="none" strike="noStrike" dirty="0">
                          <a:solidFill>
                            <a:srgbClr val="FF0000"/>
                          </a:solidFill>
                          <a:latin typeface="+mn-lt"/>
                        </a:rPr>
                        <a:t>(2,0)</a:t>
                      </a:r>
                    </a:p>
                  </a:txBody>
                  <a:tcPr marL="137160" marR="137160" marT="137160" marB="137160" anchor="ctr"/>
                </a:tc>
                <a:tc>
                  <a:txBody>
                    <a:bodyPr/>
                    <a:lstStyle/>
                    <a:p>
                      <a:pPr algn="l" fontAlgn="b"/>
                      <a:endParaRPr lang="en-US" sz="1600" b="1" i="0" u="none" strike="noStrike" dirty="0">
                        <a:solidFill>
                          <a:srgbClr val="000000"/>
                        </a:solidFill>
                        <a:latin typeface="+mn-lt"/>
                      </a:endParaRPr>
                    </a:p>
                  </a:txBody>
                  <a:tcPr marL="137160" marR="137160" marT="137160" marB="137160" anchor="ctr"/>
                </a:tc>
                <a:extLst>
                  <a:ext uri="{0D108BD9-81ED-4DB2-BD59-A6C34878D82A}">
                    <a16:rowId xmlns:a16="http://schemas.microsoft.com/office/drawing/2014/main" val="10001"/>
                  </a:ext>
                </a:extLst>
              </a:tr>
              <a:tr h="486295">
                <a:tc>
                  <a:txBody>
                    <a:bodyPr/>
                    <a:lstStyle/>
                    <a:p>
                      <a:pPr marL="0" algn="ctr" defTabSz="457200" rtl="0" eaLnBrk="1" fontAlgn="t" latinLnBrk="0" hangingPunct="1"/>
                      <a:r>
                        <a:rPr lang="en-US" sz="1600" b="1" u="none" strike="noStrike" kern="1200" dirty="0">
                          <a:solidFill>
                            <a:schemeClr val="bg1"/>
                          </a:solidFill>
                          <a:latin typeface="+mn-lt"/>
                        </a:rPr>
                        <a:t>1980</a:t>
                      </a:r>
                      <a:endParaRPr lang="en-US" sz="1600" b="1"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b="1" u="none" strike="noStrike" dirty="0">
                          <a:latin typeface="+mn-lt"/>
                        </a:rPr>
                        <a:t>355</a:t>
                      </a:r>
                    </a:p>
                    <a:p>
                      <a:pPr algn="r" fontAlgn="t"/>
                      <a:r>
                        <a:rPr lang="en-US" sz="1600" b="1" i="0" u="none" strike="noStrike" dirty="0">
                          <a:solidFill>
                            <a:srgbClr val="FF0000"/>
                          </a:solidFill>
                          <a:latin typeface="+mn-lt"/>
                        </a:rPr>
                        <a:t>(5)</a:t>
                      </a:r>
                    </a:p>
                  </a:txBody>
                  <a:tcPr marL="137160" marR="137160" marT="137160" marB="137160" anchor="ctr"/>
                </a:tc>
                <a:tc>
                  <a:txBody>
                    <a:bodyPr/>
                    <a:lstStyle/>
                    <a:p>
                      <a:pPr algn="r" fontAlgn="t"/>
                      <a:r>
                        <a:rPr lang="en-US" sz="1600" b="1" u="none" strike="noStrike" dirty="0">
                          <a:latin typeface="+mn-lt"/>
                        </a:rPr>
                        <a:t>2,1</a:t>
                      </a:r>
                    </a:p>
                    <a:p>
                      <a:pPr algn="r" fontAlgn="t"/>
                      <a:r>
                        <a:rPr lang="en-US" sz="1600" b="1" i="0" u="none" strike="noStrike" dirty="0">
                          <a:solidFill>
                            <a:srgbClr val="FF0000"/>
                          </a:solidFill>
                          <a:latin typeface="+mn-lt"/>
                        </a:rPr>
                        <a:t>(1,5)</a:t>
                      </a:r>
                    </a:p>
                  </a:txBody>
                  <a:tcPr marL="137160" marR="137160" marT="137160" marB="137160" anchor="ctr"/>
                </a:tc>
                <a:tc>
                  <a:txBody>
                    <a:bodyPr/>
                    <a:lstStyle/>
                    <a:p>
                      <a:pPr algn="r" fontAlgn="b"/>
                      <a:r>
                        <a:rPr lang="en-US" sz="1600" b="1" u="none" strike="noStrike" dirty="0">
                          <a:latin typeface="+mn-lt"/>
                        </a:rPr>
                        <a:t>118</a:t>
                      </a:r>
                    </a:p>
                    <a:p>
                      <a:pPr algn="r" fontAlgn="b"/>
                      <a:r>
                        <a:rPr lang="en-US" sz="1600" b="1" i="0" u="none" strike="noStrike" dirty="0">
                          <a:solidFill>
                            <a:srgbClr val="FF0000"/>
                          </a:solidFill>
                          <a:latin typeface="+mn-lt"/>
                        </a:rPr>
                        <a:t>(109)</a:t>
                      </a:r>
                    </a:p>
                  </a:txBody>
                  <a:tcPr marL="137160" marR="137160" marT="137160" marB="137160" anchor="ctr"/>
                </a:tc>
                <a:extLst>
                  <a:ext uri="{0D108BD9-81ED-4DB2-BD59-A6C34878D82A}">
                    <a16:rowId xmlns:a16="http://schemas.microsoft.com/office/drawing/2014/main" val="10002"/>
                  </a:ext>
                </a:extLst>
              </a:tr>
              <a:tr h="486295">
                <a:tc>
                  <a:txBody>
                    <a:bodyPr/>
                    <a:lstStyle/>
                    <a:p>
                      <a:pPr marL="0" algn="ctr" defTabSz="457200" rtl="0" eaLnBrk="1" fontAlgn="t" latinLnBrk="0" hangingPunct="1"/>
                      <a:r>
                        <a:rPr lang="en-US" sz="1600" b="1" u="none" strike="noStrike" kern="1200" dirty="0">
                          <a:solidFill>
                            <a:schemeClr val="bg1"/>
                          </a:solidFill>
                          <a:latin typeface="+mn-lt"/>
                        </a:rPr>
                        <a:t>2018</a:t>
                      </a:r>
                      <a:endParaRPr lang="en-US" sz="1600" b="1"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b="1" u="none" strike="noStrike" dirty="0">
                          <a:latin typeface="+mn-lt"/>
                        </a:rPr>
                        <a:t>639</a:t>
                      </a:r>
                    </a:p>
                    <a:p>
                      <a:pPr algn="r" fontAlgn="t"/>
                      <a:r>
                        <a:rPr lang="en-US" sz="1600" b="1" i="0" u="none" strike="noStrike" dirty="0">
                          <a:solidFill>
                            <a:srgbClr val="FF0000"/>
                          </a:solidFill>
                          <a:latin typeface="+mn-lt"/>
                        </a:rPr>
                        <a:t>(6)</a:t>
                      </a:r>
                    </a:p>
                  </a:txBody>
                  <a:tcPr marL="137160" marR="137160" marT="137160" marB="137160" anchor="ctr"/>
                </a:tc>
                <a:tc>
                  <a:txBody>
                    <a:bodyPr/>
                    <a:lstStyle/>
                    <a:p>
                      <a:pPr algn="r" fontAlgn="t"/>
                      <a:r>
                        <a:rPr lang="en-US" sz="1600" b="1" u="none" strike="noStrike" dirty="0">
                          <a:latin typeface="+mn-lt"/>
                        </a:rPr>
                        <a:t>1,0</a:t>
                      </a:r>
                    </a:p>
                    <a:p>
                      <a:pPr algn="r" fontAlgn="t"/>
                      <a:r>
                        <a:rPr lang="en-US" sz="1600" b="1" i="0" u="none" strike="noStrike" dirty="0">
                          <a:solidFill>
                            <a:srgbClr val="FF0000"/>
                          </a:solidFill>
                          <a:latin typeface="+mn-lt"/>
                        </a:rPr>
                        <a:t>(0,4)</a:t>
                      </a:r>
                    </a:p>
                  </a:txBody>
                  <a:tcPr marL="137160" marR="137160" marT="137160" marB="137160" anchor="ctr"/>
                </a:tc>
                <a:tc>
                  <a:txBody>
                    <a:bodyPr/>
                    <a:lstStyle/>
                    <a:p>
                      <a:pPr algn="r" fontAlgn="b"/>
                      <a:r>
                        <a:rPr lang="en-US" sz="1600" b="1" u="none" strike="noStrike" dirty="0">
                          <a:latin typeface="+mn-lt"/>
                        </a:rPr>
                        <a:t>80</a:t>
                      </a:r>
                    </a:p>
                    <a:p>
                      <a:pPr algn="r" fontAlgn="b"/>
                      <a:r>
                        <a:rPr lang="en-US" sz="1600" b="1" i="0" u="none" strike="noStrike" dirty="0">
                          <a:solidFill>
                            <a:srgbClr val="FF0000"/>
                          </a:solidFill>
                          <a:latin typeface="+mn-lt"/>
                        </a:rPr>
                        <a:t>(39)</a:t>
                      </a:r>
                    </a:p>
                  </a:txBody>
                  <a:tcPr marL="137160" marR="137160" marT="137160" marB="137160" anchor="ctr"/>
                </a:tc>
                <a:extLst>
                  <a:ext uri="{0D108BD9-81ED-4DB2-BD59-A6C34878D82A}">
                    <a16:rowId xmlns:a16="http://schemas.microsoft.com/office/drawing/2014/main" val="10003"/>
                  </a:ext>
                </a:extLst>
              </a:tr>
              <a:tr h="486295">
                <a:tc>
                  <a:txBody>
                    <a:bodyPr/>
                    <a:lstStyle/>
                    <a:p>
                      <a:pPr marL="0" algn="ctr" defTabSz="457200" rtl="0" eaLnBrk="1" fontAlgn="t" latinLnBrk="0" hangingPunct="1"/>
                      <a:r>
                        <a:rPr lang="en-US" sz="1600" b="1" u="none" strike="noStrike" kern="1200" dirty="0">
                          <a:solidFill>
                            <a:schemeClr val="bg1"/>
                          </a:solidFill>
                          <a:latin typeface="+mn-lt"/>
                        </a:rPr>
                        <a:t>2050</a:t>
                      </a:r>
                      <a:endParaRPr lang="en-US" sz="1600" b="1"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b="1" u="none" strike="noStrike" dirty="0">
                          <a:latin typeface="+mn-lt"/>
                        </a:rPr>
                        <a:t>778</a:t>
                      </a:r>
                    </a:p>
                    <a:p>
                      <a:pPr algn="r" fontAlgn="t"/>
                      <a:r>
                        <a:rPr lang="en-US" sz="1600" b="1" i="0" u="none" strike="noStrike" dirty="0">
                          <a:solidFill>
                            <a:srgbClr val="FF0000"/>
                          </a:solidFill>
                          <a:latin typeface="+mn-lt"/>
                        </a:rPr>
                        <a:t>(7)</a:t>
                      </a:r>
                    </a:p>
                  </a:txBody>
                  <a:tcPr marL="137160" marR="137160" marT="137160" marB="137160" anchor="ctr"/>
                </a:tc>
                <a:tc>
                  <a:txBody>
                    <a:bodyPr/>
                    <a:lstStyle/>
                    <a:p>
                      <a:pPr algn="r" fontAlgn="t"/>
                      <a:r>
                        <a:rPr lang="en-US" sz="1600" b="1" u="none" strike="noStrike" dirty="0">
                          <a:latin typeface="+mn-lt"/>
                        </a:rPr>
                        <a:t>0,2</a:t>
                      </a:r>
                    </a:p>
                    <a:p>
                      <a:pPr algn="r" fontAlgn="t"/>
                      <a:r>
                        <a:rPr lang="en-US" sz="1600" b="1" i="0" u="none" strike="noStrike" dirty="0">
                          <a:solidFill>
                            <a:srgbClr val="FF0000"/>
                          </a:solidFill>
                          <a:latin typeface="+mn-lt"/>
                        </a:rPr>
                        <a:t>(0,1)</a:t>
                      </a:r>
                    </a:p>
                  </a:txBody>
                  <a:tcPr marL="137160" marR="137160" marT="137160" marB="137160" anchor="ctr"/>
                </a:tc>
                <a:tc>
                  <a:txBody>
                    <a:bodyPr/>
                    <a:lstStyle/>
                    <a:p>
                      <a:pPr algn="r" fontAlgn="b"/>
                      <a:r>
                        <a:rPr lang="en-US" sz="1600" b="1" u="none" strike="noStrike" dirty="0">
                          <a:latin typeface="+mn-lt"/>
                        </a:rPr>
                        <a:t>22</a:t>
                      </a:r>
                    </a:p>
                    <a:p>
                      <a:pPr algn="r" fontAlgn="b"/>
                      <a:r>
                        <a:rPr lang="en-US" sz="1600" b="1" i="0" u="none" strike="noStrike" dirty="0">
                          <a:solidFill>
                            <a:srgbClr val="FF0000"/>
                          </a:solidFill>
                          <a:latin typeface="+mn-lt"/>
                        </a:rPr>
                        <a:t>(11)</a:t>
                      </a:r>
                    </a:p>
                  </a:txBody>
                  <a:tcPr marL="137160" marR="137160" marT="137160" marB="137160" anchor="ctr"/>
                </a:tc>
                <a:extLst>
                  <a:ext uri="{0D108BD9-81ED-4DB2-BD59-A6C34878D82A}">
                    <a16:rowId xmlns:a16="http://schemas.microsoft.com/office/drawing/2014/main" val="10004"/>
                  </a:ext>
                </a:extLst>
              </a:tr>
              <a:tr h="486295">
                <a:tc>
                  <a:txBody>
                    <a:bodyPr/>
                    <a:lstStyle/>
                    <a:p>
                      <a:pPr marL="0" algn="ctr" defTabSz="457200" rtl="0" eaLnBrk="1" fontAlgn="t" latinLnBrk="0" hangingPunct="1"/>
                      <a:r>
                        <a:rPr lang="en-US" sz="1600" b="1" u="none" strike="noStrike" kern="1200" dirty="0">
                          <a:solidFill>
                            <a:schemeClr val="bg1"/>
                          </a:solidFill>
                          <a:latin typeface="+mn-lt"/>
                        </a:rPr>
                        <a:t>2100</a:t>
                      </a:r>
                      <a:endParaRPr lang="en-US" sz="1600" b="1"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b="1" u="none" strike="noStrike" dirty="0">
                          <a:latin typeface="+mn-lt"/>
                        </a:rPr>
                        <a:t>759</a:t>
                      </a:r>
                    </a:p>
                    <a:p>
                      <a:pPr algn="r" fontAlgn="t"/>
                      <a:r>
                        <a:rPr lang="en-US" sz="1600" b="1" i="0" u="none" strike="noStrike" dirty="0">
                          <a:solidFill>
                            <a:srgbClr val="FF0000"/>
                          </a:solidFill>
                          <a:latin typeface="+mn-lt"/>
                        </a:rPr>
                        <a:t>(6,6)</a:t>
                      </a:r>
                    </a:p>
                  </a:txBody>
                  <a:tcPr marL="137160" marR="137160" marT="137160" marB="137160" anchor="ctr"/>
                </a:tc>
                <a:tc>
                  <a:txBody>
                    <a:bodyPr/>
                    <a:lstStyle/>
                    <a:p>
                      <a:pPr algn="r" fontAlgn="t"/>
                      <a:r>
                        <a:rPr lang="en-US" sz="1600" b="1" u="none" strike="noStrike" dirty="0">
                          <a:latin typeface="+mn-lt"/>
                        </a:rPr>
                        <a:t>-0,2</a:t>
                      </a:r>
                    </a:p>
                    <a:p>
                      <a:pPr algn="r" fontAlgn="t"/>
                      <a:r>
                        <a:rPr lang="en-US" sz="1600" b="1" i="0" u="none" strike="noStrike" dirty="0">
                          <a:solidFill>
                            <a:srgbClr val="FF0000"/>
                          </a:solidFill>
                          <a:latin typeface="+mn-lt"/>
                        </a:rPr>
                        <a:t>(0,0)</a:t>
                      </a:r>
                    </a:p>
                  </a:txBody>
                  <a:tcPr marL="137160" marR="137160" marT="137160" marB="137160" anchor="ctr"/>
                </a:tc>
                <a:tc>
                  <a:txBody>
                    <a:bodyPr/>
                    <a:lstStyle/>
                    <a:p>
                      <a:pPr algn="r" fontAlgn="b"/>
                      <a:r>
                        <a:rPr lang="en-US" sz="1600" b="1" u="none" strike="noStrike" dirty="0">
                          <a:latin typeface="+mn-lt"/>
                        </a:rPr>
                        <a:t>-2</a:t>
                      </a:r>
                    </a:p>
                    <a:p>
                      <a:pPr algn="r" fontAlgn="b"/>
                      <a:r>
                        <a:rPr lang="en-US" sz="1600" b="1" i="0" u="none" strike="noStrike" dirty="0">
                          <a:solidFill>
                            <a:srgbClr val="FF0000"/>
                          </a:solidFill>
                          <a:latin typeface="+mn-lt"/>
                        </a:rPr>
                        <a:t>(-7)</a:t>
                      </a:r>
                    </a:p>
                  </a:txBody>
                  <a:tcPr marL="137160" marR="137160" marT="137160" marB="13716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996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s-CL" sz="3200" dirty="0">
                <a:solidFill>
                  <a:srgbClr val="002060"/>
                </a:solidFill>
              </a:rPr>
              <a:t>Profundos cambios en la estructura por edad</a:t>
            </a:r>
          </a:p>
        </p:txBody>
      </p:sp>
      <p:sp>
        <p:nvSpPr>
          <p:cNvPr id="3" name="Content Placeholder 2"/>
          <p:cNvSpPr>
            <a:spLocks noGrp="1"/>
          </p:cNvSpPr>
          <p:nvPr>
            <p:ph idx="1"/>
          </p:nvPr>
        </p:nvSpPr>
        <p:spPr>
          <a:xfrm>
            <a:off x="1066800" y="1600200"/>
            <a:ext cx="7620000" cy="4525963"/>
          </a:xfrm>
        </p:spPr>
        <p:txBody>
          <a:bodyPr>
            <a:normAutofit/>
          </a:bodyPr>
          <a:lstStyle/>
          <a:p>
            <a:pPr marL="463550" indent="-298450">
              <a:spcBef>
                <a:spcPts val="600"/>
              </a:spcBef>
              <a:spcAft>
                <a:spcPts val="1200"/>
              </a:spcAft>
            </a:pPr>
            <a:r>
              <a:rPr lang="es-CL" sz="2400" dirty="0"/>
              <a:t>Además de cambios significativos en el tamaño y crecimiento de la población, la transición demográfica produce cambios profundos en su estructura etaria</a:t>
            </a:r>
          </a:p>
          <a:p>
            <a:pPr marL="463550" indent="-298450">
              <a:spcBef>
                <a:spcPts val="600"/>
              </a:spcBef>
              <a:spcAft>
                <a:spcPts val="1200"/>
              </a:spcAft>
            </a:pPr>
            <a:r>
              <a:rPr lang="es-CL" sz="2400" dirty="0"/>
              <a:t>Quizás la emergencia de </a:t>
            </a:r>
            <a:r>
              <a:rPr lang="es-CL" sz="2400" b="1" dirty="0">
                <a:solidFill>
                  <a:schemeClr val="accent2"/>
                </a:solidFill>
              </a:rPr>
              <a:t>sociedades envejecidas</a:t>
            </a:r>
            <a:r>
              <a:rPr lang="es-CL" sz="2400" dirty="0"/>
              <a:t>, en las que predominan los grupos de edad más avanzados, sea el aspecto más relevante del nuevo contexto demográfico en cuanto a impactos económicos y sociales</a:t>
            </a:r>
            <a:r>
              <a:rPr lang="es-CL" sz="2800" dirty="0"/>
              <a:t> </a:t>
            </a:r>
          </a:p>
          <a:p>
            <a:pPr>
              <a:spcBef>
                <a:spcPts val="0"/>
              </a:spcBef>
              <a:spcAft>
                <a:spcPts val="1200"/>
              </a:spcAft>
              <a:buNone/>
            </a:pPr>
            <a:endParaRPr lang="en-US" sz="1000" dirty="0"/>
          </a:p>
        </p:txBody>
      </p:sp>
    </p:spTree>
    <p:extLst>
      <p:ext uri="{BB962C8B-B14F-4D97-AF65-F5344CB8AC3E}">
        <p14:creationId xmlns:p14="http://schemas.microsoft.com/office/powerpoint/2010/main" val="77791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228600"/>
            <a:ext cx="7239000" cy="914400"/>
          </a:xfrm>
          <a:prstGeom prst="rect">
            <a:avLst/>
          </a:prstGeom>
          <a:noFill/>
          <a:ln w="9525">
            <a:noFill/>
            <a:miter lim="800000"/>
            <a:headEnd/>
            <a:tailEnd/>
          </a:ln>
          <a:effectLst/>
        </p:spPr>
        <p:txBody>
          <a:bodyPr anchor="ctr"/>
          <a:lstStyle/>
          <a:p>
            <a:pPr algn="ctr"/>
            <a:r>
              <a:rPr lang="es-CL" sz="2600" dirty="0">
                <a:solidFill>
                  <a:srgbClr val="002060"/>
                </a:solidFill>
              </a:rPr>
              <a:t>Emergencia de las sociedades envejecidas</a:t>
            </a:r>
          </a:p>
        </p:txBody>
      </p:sp>
      <p:sp>
        <p:nvSpPr>
          <p:cNvPr id="58373" name="Text Box 5"/>
          <p:cNvSpPr txBox="1">
            <a:spLocks noChangeArrowheads="1"/>
          </p:cNvSpPr>
          <p:nvPr/>
        </p:nvSpPr>
        <p:spPr bwMode="auto">
          <a:xfrm>
            <a:off x="1524000" y="1143000"/>
            <a:ext cx="7162800" cy="276999"/>
          </a:xfrm>
          <a:prstGeom prst="rect">
            <a:avLst/>
          </a:prstGeom>
          <a:noFill/>
          <a:ln w="9525">
            <a:noFill/>
            <a:miter lim="800000"/>
            <a:headEnd/>
            <a:tailEnd/>
          </a:ln>
          <a:effectLst/>
        </p:spPr>
        <p:txBody>
          <a:bodyPr>
            <a:spAutoFit/>
          </a:bodyPr>
          <a:lstStyle/>
          <a:p>
            <a:pPr algn="ctr"/>
            <a:r>
              <a:rPr lang="es-ES" sz="1200" b="1" dirty="0">
                <a:solidFill>
                  <a:srgbClr val="333399"/>
                </a:solidFill>
                <a:cs typeface="Arial" pitchFamily="34" charset="0"/>
              </a:rPr>
              <a:t>AM</a:t>
            </a:r>
            <a:r>
              <a:rPr lang="es-CL" sz="1200" b="1" dirty="0">
                <a:solidFill>
                  <a:srgbClr val="333399"/>
                </a:solidFill>
                <a:cs typeface="Arial" pitchFamily="34" charset="0"/>
              </a:rPr>
              <a:t>É</a:t>
            </a:r>
            <a:r>
              <a:rPr lang="es-ES" sz="1200" b="1" dirty="0">
                <a:solidFill>
                  <a:srgbClr val="333399"/>
                </a:solidFill>
                <a:cs typeface="Arial" pitchFamily="34" charset="0"/>
              </a:rPr>
              <a:t>RICA LATINA Y EL CARIBE, 1950-2070: POBLACIÓN (MILLONES) POR GUPOS DE EDAD</a:t>
            </a:r>
            <a:endParaRPr lang="es-ES" sz="1200" baseline="30000" dirty="0">
              <a:solidFill>
                <a:srgbClr val="333399"/>
              </a:solidFill>
              <a:cs typeface="Arial" pitchFamily="34" charset="0"/>
            </a:endParaRPr>
          </a:p>
        </p:txBody>
      </p:sp>
      <p:pic>
        <p:nvPicPr>
          <p:cNvPr id="8" name="Content Placeholder 7"/>
          <p:cNvPicPr>
            <a:picLocks noGrp="1" noChangeAspect="1"/>
          </p:cNvPicPr>
          <p:nvPr>
            <p:ph idx="1"/>
          </p:nvPr>
        </p:nvPicPr>
        <p:blipFill>
          <a:blip r:embed="rId2" cstate="print"/>
          <a:stretch>
            <a:fillRect/>
          </a:stretch>
        </p:blipFill>
        <p:spPr>
          <a:xfrm>
            <a:off x="1807002" y="1722437"/>
            <a:ext cx="6651198" cy="4525963"/>
          </a:xfrm>
          <a:prstGeom prst="rect">
            <a:avLst/>
          </a:prstGeom>
        </p:spPr>
      </p:pic>
    </p:spTree>
    <p:extLst>
      <p:ext uri="{BB962C8B-B14F-4D97-AF65-F5344CB8AC3E}">
        <p14:creationId xmlns:p14="http://schemas.microsoft.com/office/powerpoint/2010/main" val="306695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228600"/>
            <a:ext cx="7239000" cy="914400"/>
          </a:xfrm>
          <a:prstGeom prst="rect">
            <a:avLst/>
          </a:prstGeom>
          <a:noFill/>
          <a:ln w="9525">
            <a:noFill/>
            <a:miter lim="800000"/>
            <a:headEnd/>
            <a:tailEnd/>
          </a:ln>
          <a:effectLst/>
        </p:spPr>
        <p:txBody>
          <a:bodyPr anchor="ctr"/>
          <a:lstStyle/>
          <a:p>
            <a:pPr algn="ctr"/>
            <a:r>
              <a:rPr lang="en-US" sz="2600" dirty="0" err="1">
                <a:solidFill>
                  <a:srgbClr val="002060"/>
                </a:solidFill>
              </a:rPr>
              <a:t>Emergencia</a:t>
            </a:r>
            <a:r>
              <a:rPr lang="en-US" sz="2600" dirty="0">
                <a:solidFill>
                  <a:srgbClr val="002060"/>
                </a:solidFill>
              </a:rPr>
              <a:t> de </a:t>
            </a:r>
            <a:r>
              <a:rPr lang="en-US" sz="2600" dirty="0" err="1">
                <a:solidFill>
                  <a:srgbClr val="002060"/>
                </a:solidFill>
              </a:rPr>
              <a:t>las</a:t>
            </a:r>
            <a:r>
              <a:rPr lang="en-US" sz="2600" dirty="0">
                <a:solidFill>
                  <a:srgbClr val="002060"/>
                </a:solidFill>
              </a:rPr>
              <a:t> </a:t>
            </a:r>
            <a:r>
              <a:rPr lang="en-US" sz="2600" dirty="0" err="1">
                <a:solidFill>
                  <a:srgbClr val="002060"/>
                </a:solidFill>
              </a:rPr>
              <a:t>sociedades</a:t>
            </a:r>
            <a:r>
              <a:rPr lang="en-US" sz="2600" dirty="0">
                <a:solidFill>
                  <a:srgbClr val="002060"/>
                </a:solidFill>
              </a:rPr>
              <a:t> </a:t>
            </a:r>
            <a:r>
              <a:rPr lang="en-US" sz="2600" dirty="0" err="1">
                <a:solidFill>
                  <a:srgbClr val="002060"/>
                </a:solidFill>
              </a:rPr>
              <a:t>envejecidas</a:t>
            </a:r>
            <a:endParaRPr lang="es-ES" sz="2600" dirty="0">
              <a:solidFill>
                <a:srgbClr val="002060"/>
              </a:solidFill>
            </a:endParaRPr>
          </a:p>
        </p:txBody>
      </p:sp>
      <p:sp>
        <p:nvSpPr>
          <p:cNvPr id="58373" name="Text Box 5"/>
          <p:cNvSpPr txBox="1">
            <a:spLocks noChangeArrowheads="1"/>
          </p:cNvSpPr>
          <p:nvPr/>
        </p:nvSpPr>
        <p:spPr bwMode="auto">
          <a:xfrm>
            <a:off x="1524000" y="1143000"/>
            <a:ext cx="7162800" cy="276999"/>
          </a:xfrm>
          <a:prstGeom prst="rect">
            <a:avLst/>
          </a:prstGeom>
          <a:noFill/>
          <a:ln w="9525">
            <a:noFill/>
            <a:miter lim="800000"/>
            <a:headEnd/>
            <a:tailEnd/>
          </a:ln>
          <a:effectLst/>
        </p:spPr>
        <p:txBody>
          <a:bodyPr>
            <a:spAutoFit/>
          </a:bodyPr>
          <a:lstStyle/>
          <a:p>
            <a:pPr algn="ctr"/>
            <a:r>
              <a:rPr lang="es-ES" sz="1200" b="1" dirty="0">
                <a:solidFill>
                  <a:srgbClr val="333399"/>
                </a:solidFill>
                <a:cs typeface="Arial" pitchFamily="34" charset="0"/>
              </a:rPr>
              <a:t>AM</a:t>
            </a:r>
            <a:r>
              <a:rPr lang="es-CL" sz="1200" b="1" dirty="0">
                <a:solidFill>
                  <a:srgbClr val="333399"/>
                </a:solidFill>
                <a:cs typeface="Arial" pitchFamily="34" charset="0"/>
              </a:rPr>
              <a:t>É</a:t>
            </a:r>
            <a:r>
              <a:rPr lang="es-ES" sz="1200" b="1" dirty="0">
                <a:solidFill>
                  <a:srgbClr val="333399"/>
                </a:solidFill>
                <a:cs typeface="Arial" pitchFamily="34" charset="0"/>
              </a:rPr>
              <a:t>RICA LATINA Y EL CARIBE, 1950-2070: POBLACIÓN (MILLONES) POR GUPOS DE EDAD</a:t>
            </a:r>
            <a:endParaRPr lang="es-ES" sz="1200" baseline="30000" dirty="0">
              <a:solidFill>
                <a:srgbClr val="333399"/>
              </a:solidFill>
              <a:cs typeface="Arial" pitchFamily="34" charset="0"/>
            </a:endParaRPr>
          </a:p>
        </p:txBody>
      </p:sp>
      <p:pic>
        <p:nvPicPr>
          <p:cNvPr id="7" name="Content Placeholder 6"/>
          <p:cNvPicPr>
            <a:picLocks noGrp="1" noChangeAspect="1"/>
          </p:cNvPicPr>
          <p:nvPr>
            <p:ph idx="1"/>
          </p:nvPr>
        </p:nvPicPr>
        <p:blipFill>
          <a:blip r:embed="rId2" cstate="print"/>
          <a:stretch>
            <a:fillRect/>
          </a:stretch>
        </p:blipFill>
        <p:spPr>
          <a:xfrm>
            <a:off x="1807002" y="1722437"/>
            <a:ext cx="6651198" cy="4525963"/>
          </a:xfrm>
          <a:prstGeom prst="rect">
            <a:avLst/>
          </a:prstGeom>
        </p:spPr>
      </p:pic>
      <p:cxnSp>
        <p:nvCxnSpPr>
          <p:cNvPr id="9" name="Straight Arrow Connector 8"/>
          <p:cNvCxnSpPr/>
          <p:nvPr/>
        </p:nvCxnSpPr>
        <p:spPr>
          <a:xfrm flipV="1">
            <a:off x="5715000" y="2667000"/>
            <a:ext cx="0" cy="68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429000"/>
            <a:ext cx="609600" cy="307777"/>
          </a:xfrm>
          <a:prstGeom prst="rect">
            <a:avLst/>
          </a:prstGeom>
          <a:noFill/>
        </p:spPr>
        <p:txBody>
          <a:bodyPr wrap="square" rtlCol="0">
            <a:spAutoFit/>
          </a:bodyPr>
          <a:lstStyle/>
          <a:p>
            <a:r>
              <a:rPr lang="es-CL" sz="1400" dirty="0">
                <a:solidFill>
                  <a:srgbClr val="000000"/>
                </a:solidFill>
              </a:rPr>
              <a:t>2023</a:t>
            </a:r>
            <a:endParaRPr lang="en-US" sz="1400" dirty="0">
              <a:solidFill>
                <a:srgbClr val="000000"/>
              </a:solidFill>
            </a:endParaRPr>
          </a:p>
        </p:txBody>
      </p:sp>
    </p:spTree>
    <p:extLst>
      <p:ext uri="{BB962C8B-B14F-4D97-AF65-F5344CB8AC3E}">
        <p14:creationId xmlns:p14="http://schemas.microsoft.com/office/powerpoint/2010/main" val="246905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228600"/>
            <a:ext cx="7239000" cy="914400"/>
          </a:xfrm>
          <a:prstGeom prst="rect">
            <a:avLst/>
          </a:prstGeom>
          <a:noFill/>
          <a:ln w="9525">
            <a:noFill/>
            <a:miter lim="800000"/>
            <a:headEnd/>
            <a:tailEnd/>
          </a:ln>
          <a:effectLst/>
        </p:spPr>
        <p:txBody>
          <a:bodyPr anchor="ctr"/>
          <a:lstStyle/>
          <a:p>
            <a:pPr algn="ctr"/>
            <a:r>
              <a:rPr lang="en-US" sz="2600" dirty="0" err="1">
                <a:solidFill>
                  <a:srgbClr val="002060"/>
                </a:solidFill>
              </a:rPr>
              <a:t>Emergencia</a:t>
            </a:r>
            <a:r>
              <a:rPr lang="en-US" sz="2600" dirty="0">
                <a:solidFill>
                  <a:srgbClr val="002060"/>
                </a:solidFill>
              </a:rPr>
              <a:t> de </a:t>
            </a:r>
            <a:r>
              <a:rPr lang="en-US" sz="2600" dirty="0" err="1">
                <a:solidFill>
                  <a:srgbClr val="002060"/>
                </a:solidFill>
              </a:rPr>
              <a:t>las</a:t>
            </a:r>
            <a:r>
              <a:rPr lang="en-US" sz="2600" dirty="0">
                <a:solidFill>
                  <a:srgbClr val="002060"/>
                </a:solidFill>
              </a:rPr>
              <a:t> </a:t>
            </a:r>
            <a:r>
              <a:rPr lang="en-US" sz="2600" dirty="0" err="1">
                <a:solidFill>
                  <a:srgbClr val="002060"/>
                </a:solidFill>
              </a:rPr>
              <a:t>sociedades</a:t>
            </a:r>
            <a:r>
              <a:rPr lang="en-US" sz="2600" dirty="0">
                <a:solidFill>
                  <a:srgbClr val="002060"/>
                </a:solidFill>
              </a:rPr>
              <a:t> </a:t>
            </a:r>
            <a:r>
              <a:rPr lang="en-US" sz="2600" dirty="0" err="1">
                <a:solidFill>
                  <a:srgbClr val="002060"/>
                </a:solidFill>
              </a:rPr>
              <a:t>envejecidas</a:t>
            </a:r>
            <a:endParaRPr lang="es-ES" sz="2600" dirty="0">
              <a:solidFill>
                <a:srgbClr val="002060"/>
              </a:solidFill>
            </a:endParaRPr>
          </a:p>
        </p:txBody>
      </p:sp>
      <p:sp>
        <p:nvSpPr>
          <p:cNvPr id="58373" name="Text Box 5"/>
          <p:cNvSpPr txBox="1">
            <a:spLocks noChangeArrowheads="1"/>
          </p:cNvSpPr>
          <p:nvPr/>
        </p:nvSpPr>
        <p:spPr bwMode="auto">
          <a:xfrm>
            <a:off x="1524000" y="1219200"/>
            <a:ext cx="7162800" cy="276999"/>
          </a:xfrm>
          <a:prstGeom prst="rect">
            <a:avLst/>
          </a:prstGeom>
          <a:noFill/>
          <a:ln w="9525">
            <a:noFill/>
            <a:miter lim="800000"/>
            <a:headEnd/>
            <a:tailEnd/>
          </a:ln>
          <a:effectLst/>
        </p:spPr>
        <p:txBody>
          <a:bodyPr>
            <a:spAutoFit/>
          </a:bodyPr>
          <a:lstStyle/>
          <a:p>
            <a:pPr algn="ctr"/>
            <a:r>
              <a:rPr lang="es-ES" sz="1200" b="1" dirty="0">
                <a:solidFill>
                  <a:srgbClr val="333399"/>
                </a:solidFill>
                <a:cs typeface="Arial" pitchFamily="34" charset="0"/>
              </a:rPr>
              <a:t>AM</a:t>
            </a:r>
            <a:r>
              <a:rPr lang="es-CL" sz="1200" b="1" dirty="0">
                <a:solidFill>
                  <a:srgbClr val="333399"/>
                </a:solidFill>
                <a:cs typeface="Arial" pitchFamily="34" charset="0"/>
              </a:rPr>
              <a:t>É</a:t>
            </a:r>
            <a:r>
              <a:rPr lang="es-ES" sz="1200" b="1" dirty="0">
                <a:solidFill>
                  <a:srgbClr val="333399"/>
                </a:solidFill>
                <a:cs typeface="Arial" pitchFamily="34" charset="0"/>
              </a:rPr>
              <a:t>RICA LATINA Y EL CARIBE, 1950-2070: POBLACIÓN (MILLONES) POR GUPOS DE EDAD</a:t>
            </a:r>
            <a:endParaRPr lang="es-ES" sz="1200" baseline="30000" dirty="0">
              <a:solidFill>
                <a:srgbClr val="333399"/>
              </a:solidFill>
              <a:cs typeface="Arial" pitchFamily="34" charset="0"/>
            </a:endParaRPr>
          </a:p>
        </p:txBody>
      </p:sp>
      <p:pic>
        <p:nvPicPr>
          <p:cNvPr id="8" name="Content Placeholder 7"/>
          <p:cNvPicPr>
            <a:picLocks noGrp="1" noChangeAspect="1"/>
          </p:cNvPicPr>
          <p:nvPr>
            <p:ph idx="1"/>
          </p:nvPr>
        </p:nvPicPr>
        <p:blipFill>
          <a:blip r:embed="rId2" cstate="print"/>
          <a:stretch>
            <a:fillRect/>
          </a:stretch>
        </p:blipFill>
        <p:spPr>
          <a:xfrm>
            <a:off x="1807002" y="1722437"/>
            <a:ext cx="6651198" cy="4525963"/>
          </a:xfrm>
          <a:prstGeom prst="rect">
            <a:avLst/>
          </a:prstGeom>
        </p:spPr>
      </p:pic>
      <p:cxnSp>
        <p:nvCxnSpPr>
          <p:cNvPr id="9" name="Straight Arrow Connector 8"/>
          <p:cNvCxnSpPr/>
          <p:nvPr/>
        </p:nvCxnSpPr>
        <p:spPr>
          <a:xfrm flipV="1">
            <a:off x="6781800" y="2895600"/>
            <a:ext cx="0" cy="68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0" y="3657600"/>
            <a:ext cx="609600" cy="307777"/>
          </a:xfrm>
          <a:prstGeom prst="rect">
            <a:avLst/>
          </a:prstGeom>
          <a:noFill/>
        </p:spPr>
        <p:txBody>
          <a:bodyPr wrap="square" rtlCol="0">
            <a:spAutoFit/>
          </a:bodyPr>
          <a:lstStyle/>
          <a:p>
            <a:r>
              <a:rPr lang="es-CL" sz="1400" dirty="0">
                <a:solidFill>
                  <a:srgbClr val="000000"/>
                </a:solidFill>
              </a:rPr>
              <a:t>2045</a:t>
            </a:r>
            <a:endParaRPr lang="en-US" sz="1400" dirty="0">
              <a:solidFill>
                <a:srgbClr val="000000"/>
              </a:solidFill>
            </a:endParaRPr>
          </a:p>
        </p:txBody>
      </p:sp>
    </p:spTree>
    <p:extLst>
      <p:ext uri="{BB962C8B-B14F-4D97-AF65-F5344CB8AC3E}">
        <p14:creationId xmlns:p14="http://schemas.microsoft.com/office/powerpoint/2010/main" val="245394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D250AF04-9FCD-48A1-B29F-30FD6D9FF2A5}"/>
              </a:ext>
            </a:extLst>
          </p:cNvPr>
          <p:cNvGraphicFramePr>
            <a:graphicFrameLocks/>
          </p:cNvGraphicFramePr>
          <p:nvPr>
            <p:extLst/>
          </p:nvPr>
        </p:nvGraphicFramePr>
        <p:xfrm>
          <a:off x="1752600" y="1590674"/>
          <a:ext cx="6705600" cy="4886326"/>
        </p:xfrm>
        <a:graphic>
          <a:graphicData uri="http://schemas.openxmlformats.org/drawingml/2006/chart">
            <c:chart xmlns:c="http://schemas.openxmlformats.org/drawingml/2006/chart" xmlns:r="http://schemas.openxmlformats.org/officeDocument/2006/relationships" r:id="rId3"/>
          </a:graphicData>
        </a:graphic>
      </p:graphicFrame>
      <p:sp>
        <p:nvSpPr>
          <p:cNvPr id="58372" name="Rectangle 4"/>
          <p:cNvSpPr>
            <a:spLocks noChangeArrowheads="1"/>
          </p:cNvSpPr>
          <p:nvPr/>
        </p:nvSpPr>
        <p:spPr bwMode="auto">
          <a:xfrm>
            <a:off x="1524000" y="228600"/>
            <a:ext cx="7239000" cy="914400"/>
          </a:xfrm>
          <a:prstGeom prst="rect">
            <a:avLst/>
          </a:prstGeom>
          <a:noFill/>
          <a:ln w="9525">
            <a:noFill/>
            <a:miter lim="800000"/>
            <a:headEnd/>
            <a:tailEnd/>
          </a:ln>
          <a:effectLst/>
        </p:spPr>
        <p:txBody>
          <a:bodyPr anchor="ctr"/>
          <a:lstStyle/>
          <a:p>
            <a:pPr algn="ctr">
              <a:defRPr/>
            </a:pPr>
            <a:r>
              <a:rPr lang="en-US" sz="2800" dirty="0" err="1">
                <a:solidFill>
                  <a:srgbClr val="002060"/>
                </a:solidFill>
              </a:rPr>
              <a:t>Emergencia</a:t>
            </a:r>
            <a:r>
              <a:rPr lang="en-US" sz="2800" dirty="0">
                <a:solidFill>
                  <a:srgbClr val="002060"/>
                </a:solidFill>
              </a:rPr>
              <a:t> de </a:t>
            </a:r>
            <a:r>
              <a:rPr lang="en-US" sz="2800" dirty="0" err="1">
                <a:solidFill>
                  <a:srgbClr val="002060"/>
                </a:solidFill>
              </a:rPr>
              <a:t>las</a:t>
            </a:r>
            <a:r>
              <a:rPr lang="en-US" sz="2800" dirty="0">
                <a:solidFill>
                  <a:srgbClr val="002060"/>
                </a:solidFill>
              </a:rPr>
              <a:t> </a:t>
            </a:r>
            <a:r>
              <a:rPr lang="en-US" sz="2800" dirty="0" err="1">
                <a:solidFill>
                  <a:srgbClr val="002060"/>
                </a:solidFill>
              </a:rPr>
              <a:t>sociedades</a:t>
            </a:r>
            <a:r>
              <a:rPr lang="en-US" sz="2800" dirty="0">
                <a:solidFill>
                  <a:srgbClr val="002060"/>
                </a:solidFill>
              </a:rPr>
              <a:t> </a:t>
            </a:r>
            <a:r>
              <a:rPr lang="en-US" sz="2800" dirty="0" err="1">
                <a:solidFill>
                  <a:srgbClr val="002060"/>
                </a:solidFill>
              </a:rPr>
              <a:t>envejecidas</a:t>
            </a:r>
            <a:endParaRPr lang="es-ES" sz="2800" dirty="0">
              <a:solidFill>
                <a:srgbClr val="002060"/>
              </a:solidFill>
            </a:endParaRPr>
          </a:p>
        </p:txBody>
      </p:sp>
      <p:sp>
        <p:nvSpPr>
          <p:cNvPr id="58373" name="Text Box 5"/>
          <p:cNvSpPr txBox="1">
            <a:spLocks noChangeArrowheads="1"/>
          </p:cNvSpPr>
          <p:nvPr/>
        </p:nvSpPr>
        <p:spPr bwMode="auto">
          <a:xfrm>
            <a:off x="1524000" y="1371600"/>
            <a:ext cx="7162800" cy="276999"/>
          </a:xfrm>
          <a:prstGeom prst="rect">
            <a:avLst/>
          </a:prstGeom>
          <a:noFill/>
          <a:ln w="9525">
            <a:noFill/>
            <a:miter lim="800000"/>
            <a:headEnd/>
            <a:tailEnd/>
          </a:ln>
          <a:effectLst/>
        </p:spPr>
        <p:txBody>
          <a:bodyPr>
            <a:spAutoFit/>
          </a:bodyPr>
          <a:lstStyle/>
          <a:p>
            <a:pPr algn="ctr">
              <a:defRPr/>
            </a:pPr>
            <a:r>
              <a:rPr lang="es-ES" sz="1200" b="1" dirty="0">
                <a:solidFill>
                  <a:srgbClr val="333399"/>
                </a:solidFill>
                <a:cs typeface="Arial" pitchFamily="34" charset="0"/>
              </a:rPr>
              <a:t>AM</a:t>
            </a:r>
            <a:r>
              <a:rPr lang="es-CL" sz="1200" b="1" dirty="0">
                <a:solidFill>
                  <a:srgbClr val="333399"/>
                </a:solidFill>
                <a:cs typeface="Arial" pitchFamily="34" charset="0"/>
              </a:rPr>
              <a:t>É</a:t>
            </a:r>
            <a:r>
              <a:rPr lang="es-ES" sz="1200" b="1" dirty="0">
                <a:solidFill>
                  <a:srgbClr val="333399"/>
                </a:solidFill>
                <a:cs typeface="Arial" pitchFamily="34" charset="0"/>
              </a:rPr>
              <a:t>RICA LATINA Y EL CARIBE, 1950-2070: POBLACIÓN (MILLONES) POR GUPOS DE EDAD</a:t>
            </a:r>
            <a:endParaRPr lang="es-ES" sz="1200" baseline="30000" dirty="0">
              <a:solidFill>
                <a:srgbClr val="333399"/>
              </a:solidFill>
              <a:cs typeface="Arial" pitchFamily="34" charset="0"/>
            </a:endParaRPr>
          </a:p>
        </p:txBody>
      </p:sp>
      <p:cxnSp>
        <p:nvCxnSpPr>
          <p:cNvPr id="9" name="Straight Arrow Connector 8"/>
          <p:cNvCxnSpPr/>
          <p:nvPr/>
        </p:nvCxnSpPr>
        <p:spPr>
          <a:xfrm flipV="1">
            <a:off x="7239000" y="3276600"/>
            <a:ext cx="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67500" y="4037212"/>
            <a:ext cx="1143000" cy="323165"/>
          </a:xfrm>
          <a:prstGeom prst="rect">
            <a:avLst/>
          </a:prstGeom>
          <a:noFill/>
        </p:spPr>
        <p:txBody>
          <a:bodyPr wrap="square" rtlCol="0">
            <a:spAutoFit/>
          </a:bodyPr>
          <a:lstStyle/>
          <a:p>
            <a:pPr algn="ctr">
              <a:defRPr/>
            </a:pPr>
            <a:r>
              <a:rPr lang="es-CL" sz="1500" b="1" dirty="0">
                <a:solidFill>
                  <a:srgbClr val="000000"/>
                </a:solidFill>
              </a:rPr>
              <a:t>2050/2051</a:t>
            </a:r>
            <a:endParaRPr lang="en-US" sz="1500" b="1" dirty="0">
              <a:solidFill>
                <a:srgbClr val="000000"/>
              </a:solidFill>
            </a:endParaRPr>
          </a:p>
        </p:txBody>
      </p:sp>
      <p:sp>
        <p:nvSpPr>
          <p:cNvPr id="7" name="TextBox 6">
            <a:extLst>
              <a:ext uri="{FF2B5EF4-FFF2-40B4-BE49-F238E27FC236}">
                <a16:creationId xmlns:a16="http://schemas.microsoft.com/office/drawing/2014/main" id="{2B384C96-C17F-4D6E-B28E-9976DD9FFF7C}"/>
              </a:ext>
            </a:extLst>
          </p:cNvPr>
          <p:cNvSpPr txBox="1"/>
          <p:nvPr/>
        </p:nvSpPr>
        <p:spPr>
          <a:xfrm>
            <a:off x="1850993" y="6353889"/>
            <a:ext cx="3733801" cy="246221"/>
          </a:xfrm>
          <a:prstGeom prst="rect">
            <a:avLst/>
          </a:prstGeom>
          <a:noFill/>
        </p:spPr>
        <p:txBody>
          <a:bodyPr wrap="square" rtlCol="0">
            <a:spAutoFit/>
          </a:bodyPr>
          <a:lstStyle/>
          <a:p>
            <a:pPr>
              <a:defRPr/>
            </a:pPr>
            <a:r>
              <a:rPr lang="en-US" sz="1000" i="1" dirty="0">
                <a:solidFill>
                  <a:srgbClr val="000000"/>
                </a:solidFill>
              </a:rPr>
              <a:t>Fuente: CELADE 2017</a:t>
            </a:r>
          </a:p>
        </p:txBody>
      </p:sp>
      <p:cxnSp>
        <p:nvCxnSpPr>
          <p:cNvPr id="8" name="Straight Arrow Connector 7">
            <a:extLst>
              <a:ext uri="{FF2B5EF4-FFF2-40B4-BE49-F238E27FC236}">
                <a16:creationId xmlns:a16="http://schemas.microsoft.com/office/drawing/2014/main" id="{13DE7DAC-BCA2-4A4F-811C-66011484E42B}"/>
              </a:ext>
            </a:extLst>
          </p:cNvPr>
          <p:cNvCxnSpPr>
            <a:cxnSpLocks/>
          </p:cNvCxnSpPr>
          <p:nvPr/>
        </p:nvCxnSpPr>
        <p:spPr>
          <a:xfrm flipV="1">
            <a:off x="6934200" y="3581400"/>
            <a:ext cx="0" cy="2016621"/>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E12C8544-BF33-42D8-95B2-FFB5C065DC8E}"/>
              </a:ext>
            </a:extLst>
          </p:cNvPr>
          <p:cNvSpPr txBox="1"/>
          <p:nvPr/>
        </p:nvSpPr>
        <p:spPr>
          <a:xfrm>
            <a:off x="5486401" y="5598021"/>
            <a:ext cx="1905000" cy="323165"/>
          </a:xfrm>
          <a:prstGeom prst="rect">
            <a:avLst/>
          </a:prstGeom>
          <a:noFill/>
        </p:spPr>
        <p:txBody>
          <a:bodyPr wrap="square" rtlCol="0">
            <a:spAutoFit/>
          </a:bodyPr>
          <a:lstStyle/>
          <a:p>
            <a:pPr algn="ctr">
              <a:defRPr/>
            </a:pPr>
            <a:r>
              <a:rPr lang="es-CL" sz="1500" b="1" dirty="0">
                <a:solidFill>
                  <a:srgbClr val="000000"/>
                </a:solidFill>
              </a:rPr>
              <a:t>Costa Rica: 2045</a:t>
            </a:r>
            <a:endParaRPr lang="en-US" sz="1500" b="1" dirty="0">
              <a:solidFill>
                <a:srgbClr val="000000"/>
              </a:solidFill>
            </a:endParaRPr>
          </a:p>
        </p:txBody>
      </p:sp>
    </p:spTree>
    <p:extLst>
      <p:ext uri="{BB962C8B-B14F-4D97-AF65-F5344CB8AC3E}">
        <p14:creationId xmlns:p14="http://schemas.microsoft.com/office/powerpoint/2010/main" val="317189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4"/>
          <p:cNvSpPr>
            <a:spLocks noGrp="1" noChangeArrowheads="1"/>
          </p:cNvSpPr>
          <p:nvPr>
            <p:ph type="title" idx="4294967295"/>
          </p:nvPr>
        </p:nvSpPr>
        <p:spPr>
          <a:xfrm>
            <a:off x="1066800" y="304800"/>
            <a:ext cx="7620000" cy="1216025"/>
          </a:xfrm>
        </p:spPr>
        <p:txBody>
          <a:bodyPr/>
          <a:lstStyle/>
          <a:p>
            <a:pPr algn="ctr" eaLnBrk="1" hangingPunct="1"/>
            <a:r>
              <a:rPr lang="es-CL" sz="2400" dirty="0">
                <a:solidFill>
                  <a:srgbClr val="002060"/>
                </a:solidFill>
              </a:rPr>
              <a:t>Los grupos de edades más avanzadas son los que aumentan más rápidamente</a:t>
            </a:r>
          </a:p>
        </p:txBody>
      </p:sp>
      <p:graphicFrame>
        <p:nvGraphicFramePr>
          <p:cNvPr id="54300" name="Group 28"/>
          <p:cNvGraphicFramePr>
            <a:graphicFrameLocks noGrp="1"/>
          </p:cNvGraphicFramePr>
          <p:nvPr>
            <p:ph type="tbl" idx="4294967295"/>
            <p:extLst>
              <p:ext uri="{D42A27DB-BD31-4B8C-83A1-F6EECF244321}">
                <p14:modId xmlns:p14="http://schemas.microsoft.com/office/powerpoint/2010/main" val="1003405414"/>
              </p:ext>
            </p:extLst>
          </p:nvPr>
        </p:nvGraphicFramePr>
        <p:xfrm>
          <a:off x="1981200" y="1752600"/>
          <a:ext cx="5867404" cy="3505198"/>
        </p:xfrm>
        <a:graphic>
          <a:graphicData uri="http://schemas.openxmlformats.org/drawingml/2006/table">
            <a:tbl>
              <a:tblPr>
                <a:tableStyleId>{073A0DAA-6AF3-43AB-8588-CEC1D06C72B9}</a:tableStyleId>
              </a:tblPr>
              <a:tblGrid>
                <a:gridCol w="1466851">
                  <a:extLst>
                    <a:ext uri="{9D8B030D-6E8A-4147-A177-3AD203B41FA5}">
                      <a16:colId xmlns:a16="http://schemas.microsoft.com/office/drawing/2014/main" val="20000"/>
                    </a:ext>
                  </a:extLst>
                </a:gridCol>
                <a:gridCol w="1466851">
                  <a:extLst>
                    <a:ext uri="{9D8B030D-6E8A-4147-A177-3AD203B41FA5}">
                      <a16:colId xmlns:a16="http://schemas.microsoft.com/office/drawing/2014/main" val="20001"/>
                    </a:ext>
                  </a:extLst>
                </a:gridCol>
                <a:gridCol w="1466851">
                  <a:extLst>
                    <a:ext uri="{9D8B030D-6E8A-4147-A177-3AD203B41FA5}">
                      <a16:colId xmlns:a16="http://schemas.microsoft.com/office/drawing/2014/main" val="20002"/>
                    </a:ext>
                  </a:extLst>
                </a:gridCol>
                <a:gridCol w="1466851">
                  <a:extLst>
                    <a:ext uri="{9D8B030D-6E8A-4147-A177-3AD203B41FA5}">
                      <a16:colId xmlns:a16="http://schemas.microsoft.com/office/drawing/2014/main" val="20003"/>
                    </a:ext>
                  </a:extLst>
                </a:gridCol>
              </a:tblGrid>
              <a:tr h="711686">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Edad</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Tasa de crecimiento anual promedio (%)</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s-CL" sz="26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0"/>
                  </a:ext>
                </a:extLst>
              </a:tr>
              <a:tr h="69772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2015-20</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2045-50</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2080-85</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extLst>
                  <a:ext uri="{0D108BD9-81ED-4DB2-BD59-A6C34878D82A}">
                    <a16:rowId xmlns:a16="http://schemas.microsoft.com/office/drawing/2014/main" val="10001"/>
                  </a:ext>
                </a:extLst>
              </a:tr>
              <a:tr h="69902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Total</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1.0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(0.9)</a:t>
                      </a:r>
                    </a:p>
                  </a:txBody>
                  <a:tcPr anchor="ctr" horzOverflow="overflow">
                    <a:solidFill>
                      <a:schemeClr val="accent3">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0.3</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(0.1)</a:t>
                      </a:r>
                    </a:p>
                  </a:txBody>
                  <a:tcPr anchor="ctr" horzOverflow="overflow">
                    <a:solidFill>
                      <a:schemeClr val="accent3">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-0.2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(-0.4)</a:t>
                      </a:r>
                    </a:p>
                  </a:txBody>
                  <a:tcPr anchor="ctr" horzOverflow="overflow">
                    <a:solidFill>
                      <a:schemeClr val="accent3">
                        <a:lumMod val="85000"/>
                      </a:schemeClr>
                    </a:solidFill>
                  </a:tcPr>
                </a:tc>
                <a:extLst>
                  <a:ext uri="{0D108BD9-81ED-4DB2-BD59-A6C34878D82A}">
                    <a16:rowId xmlns:a16="http://schemas.microsoft.com/office/drawing/2014/main" val="10002"/>
                  </a:ext>
                </a:extLst>
              </a:tr>
              <a:tr h="69772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60+</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3.7</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(4.3)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2.1</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(2.1)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0.2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(-0,3)</a:t>
                      </a:r>
                    </a:p>
                  </a:txBody>
                  <a:tcPr anchor="ctr" horzOverflow="overflow"/>
                </a:tc>
                <a:extLst>
                  <a:ext uri="{0D108BD9-81ED-4DB2-BD59-A6C34878D82A}">
                    <a16:rowId xmlns:a16="http://schemas.microsoft.com/office/drawing/2014/main" val="10003"/>
                  </a:ext>
                </a:extLst>
              </a:tr>
              <a:tr h="69902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solidFill>
                            <a:schemeClr val="bg1"/>
                          </a:solidFill>
                          <a:effectLst/>
                        </a:rPr>
                        <a:t>80+</a:t>
                      </a:r>
                      <a:endParaRPr kumimoji="0" lang="es-CL" sz="1600" b="0" i="0" u="none" strike="noStrike" cap="none" normalizeH="0" baseline="0" dirty="0">
                        <a:ln>
                          <a:noFill/>
                        </a:ln>
                        <a:solidFill>
                          <a:schemeClr val="bg1"/>
                        </a:solidFill>
                        <a:effectLst/>
                        <a:latin typeface="Verdana" pitchFamily="34" charset="0"/>
                      </a:endParaRPr>
                    </a:p>
                  </a:txBody>
                  <a:tcPr anchor="ctr" horzOverflow="overflow">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4.2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(4.9)</a:t>
                      </a:r>
                    </a:p>
                  </a:txBody>
                  <a:tcPr anchor="ctr" horzOverflow="overflow">
                    <a:solidFill>
                      <a:schemeClr val="accent3">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3.8</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(3.4)</a:t>
                      </a:r>
                    </a:p>
                  </a:txBody>
                  <a:tcPr anchor="ctr" horzOverflow="overflow">
                    <a:solidFill>
                      <a:schemeClr val="accent3">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u="none" strike="noStrike" cap="none" normalizeH="0" baseline="0" dirty="0">
                          <a:ln>
                            <a:noFill/>
                          </a:ln>
                          <a:effectLst/>
                        </a:rPr>
                        <a:t>0.2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s-CL" sz="1600" b="0" i="0" u="none" strike="noStrike" cap="none" normalizeH="0" baseline="0" dirty="0">
                          <a:ln>
                            <a:noFill/>
                          </a:ln>
                          <a:solidFill>
                            <a:srgbClr val="FF0000"/>
                          </a:solidFill>
                          <a:effectLst/>
                          <a:latin typeface="Verdana" pitchFamily="34" charset="0"/>
                        </a:rPr>
                        <a:t>(0.1)</a:t>
                      </a:r>
                    </a:p>
                  </a:txBody>
                  <a:tcPr anchor="ctr" horzOverflow="overflow">
                    <a:solidFill>
                      <a:schemeClr val="accent3">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740275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s-ES" sz="3200" dirty="0">
                <a:solidFill>
                  <a:srgbClr val="002060"/>
                </a:solidFill>
              </a:rPr>
              <a:t>Fuertes implicaciones económicas</a:t>
            </a:r>
            <a:endParaRPr lang="en-US" sz="3200" dirty="0">
              <a:solidFill>
                <a:srgbClr val="002060"/>
              </a:solidFill>
            </a:endParaRPr>
          </a:p>
        </p:txBody>
      </p:sp>
      <p:sp>
        <p:nvSpPr>
          <p:cNvPr id="3" name="Content Placeholder 2"/>
          <p:cNvSpPr>
            <a:spLocks noGrp="1"/>
          </p:cNvSpPr>
          <p:nvPr>
            <p:ph idx="1"/>
          </p:nvPr>
        </p:nvSpPr>
        <p:spPr>
          <a:xfrm>
            <a:off x="1066800" y="1447800"/>
            <a:ext cx="7848600" cy="5029200"/>
          </a:xfrm>
        </p:spPr>
        <p:txBody>
          <a:bodyPr/>
          <a:lstStyle/>
          <a:p>
            <a:pPr marL="463550" indent="-298450">
              <a:spcAft>
                <a:spcPts val="600"/>
              </a:spcAft>
            </a:pPr>
            <a:r>
              <a:rPr lang="es-ES" sz="1800" dirty="0"/>
              <a:t>Prácticamente todas las actividades económicas varían significativamente según la edad (consumo, participación laboral, ahorro, uso de servicios de salud, educación, etc.)</a:t>
            </a:r>
          </a:p>
          <a:p>
            <a:pPr marL="463550" indent="-298450"/>
            <a:r>
              <a:rPr lang="es-ES" sz="1800" dirty="0"/>
              <a:t>Por lo tanto, los cambios en la estructura de edad de la población tendrán consecuencias importantes:</a:t>
            </a:r>
          </a:p>
          <a:p>
            <a:pPr lvl="1"/>
            <a:r>
              <a:rPr lang="es-ES" sz="1600" dirty="0"/>
              <a:t>en el crecimiento económico </a:t>
            </a:r>
          </a:p>
          <a:p>
            <a:pPr lvl="1"/>
            <a:r>
              <a:rPr lang="es-ES" sz="1600" dirty="0"/>
              <a:t>en la sostenibilidad de los sistemas de apoyo financiero de la familia, el estado y el mercado financiero; </a:t>
            </a:r>
          </a:p>
          <a:p>
            <a:pPr lvl="1">
              <a:spcAft>
                <a:spcPts val="600"/>
              </a:spcAft>
            </a:pPr>
            <a:r>
              <a:rPr lang="es-ES" sz="1600" dirty="0"/>
              <a:t>en la desigualdad dentro y entre generaciones </a:t>
            </a:r>
            <a:endParaRPr lang="en-US" sz="1600" dirty="0"/>
          </a:p>
          <a:p>
            <a:pPr marL="463550" indent="-298450"/>
            <a:r>
              <a:rPr lang="es-ES" sz="1800" dirty="0"/>
              <a:t>El cambio en la estructura de edad será inevitablemente seguido por una redistribución de los recursos económicos hacia las personas mayores</a:t>
            </a:r>
            <a:endParaRPr lang="en-US" sz="1800" dirty="0"/>
          </a:p>
          <a:p>
            <a:pPr lvl="1"/>
            <a:r>
              <a:rPr lang="es-ES" sz="1600" dirty="0"/>
              <a:t>Hito importante: año en que la economía se convierte en una </a:t>
            </a:r>
            <a:r>
              <a:rPr lang="es-ES" sz="1600" b="1" dirty="0">
                <a:solidFill>
                  <a:schemeClr val="accent2"/>
                </a:solidFill>
              </a:rPr>
              <a:t>economía envejecida </a:t>
            </a:r>
            <a:r>
              <a:rPr lang="es-ES" sz="1600" dirty="0"/>
              <a:t>(los recursos económicos consumidos por las personas mayores exceden los recursos económicos consumidos por los niños y </a:t>
            </a:r>
            <a:r>
              <a:rPr lang="es-CL" sz="1600" dirty="0"/>
              <a:t>jóvenes</a:t>
            </a:r>
            <a:r>
              <a:rPr lang="en-US" sz="1600" dirty="0"/>
              <a:t>)</a:t>
            </a:r>
          </a:p>
          <a:p>
            <a:pPr lvl="1"/>
            <a:r>
              <a:rPr lang="es-ES" sz="1600" dirty="0"/>
              <a:t>Fenómeno reciente que empieza a diseminarse por todo el mundo</a:t>
            </a:r>
            <a:endParaRPr lang="en-US" sz="1600" dirty="0"/>
          </a:p>
        </p:txBody>
      </p:sp>
    </p:spTree>
    <p:extLst>
      <p:ext uri="{BB962C8B-B14F-4D97-AF65-F5344CB8AC3E}">
        <p14:creationId xmlns:p14="http://schemas.microsoft.com/office/powerpoint/2010/main" val="154147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CL" sz="2600" dirty="0">
                <a:solidFill>
                  <a:srgbClr val="002060"/>
                </a:solidFill>
              </a:rPr>
              <a:t>Surgimiento y diseminación de las economías envejecidas</a:t>
            </a:r>
          </a:p>
        </p:txBody>
      </p:sp>
      <p:sp>
        <p:nvSpPr>
          <p:cNvPr id="58373" name="Text Box 5"/>
          <p:cNvSpPr txBox="1">
            <a:spLocks noChangeArrowheads="1"/>
          </p:cNvSpPr>
          <p:nvPr/>
        </p:nvSpPr>
        <p:spPr bwMode="auto">
          <a:xfrm>
            <a:off x="1524000" y="1219200"/>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2010</a:t>
            </a:r>
            <a:endParaRPr lang="es-ES" sz="2800" baseline="30000" dirty="0">
              <a:solidFill>
                <a:srgbClr val="333399"/>
              </a:solidFill>
              <a:cs typeface="Arial" pitchFamily="34" charset="0"/>
            </a:endParaRPr>
          </a:p>
        </p:txBody>
      </p:sp>
      <p:pic>
        <p:nvPicPr>
          <p:cNvPr id="6" name="Picture 5" descr="aged.2010.eps"/>
          <p:cNvPicPr>
            <a:picLocks noChangeAspect="1"/>
          </p:cNvPicPr>
          <p:nvPr/>
        </p:nvPicPr>
        <p:blipFill rotWithShape="1">
          <a:blip r:embed="rId2" cstate="print">
            <a:extLst>
              <a:ext uri="{28A0092B-C50C-407E-A947-70E740481C1C}">
                <a14:useLocalDpi xmlns:a14="http://schemas.microsoft.com/office/drawing/2010/main" val="0"/>
              </a:ext>
            </a:extLst>
          </a:blip>
          <a:srcRect l="7367" t="21838" r="8183" b="35329"/>
          <a:stretch/>
        </p:blipFill>
        <p:spPr>
          <a:xfrm>
            <a:off x="1366416" y="1764727"/>
            <a:ext cx="7472784" cy="4331273"/>
          </a:xfrm>
          <a:prstGeom prst="rect">
            <a:avLst/>
          </a:prstGeom>
        </p:spPr>
      </p:pic>
    </p:spTree>
    <p:extLst>
      <p:ext uri="{BB962C8B-B14F-4D97-AF65-F5344CB8AC3E}">
        <p14:creationId xmlns:p14="http://schemas.microsoft.com/office/powerpoint/2010/main" val="132994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CL" sz="2600" dirty="0">
                <a:solidFill>
                  <a:srgbClr val="002060"/>
                </a:solidFill>
              </a:rPr>
              <a:t>Surgimiento y diseminación de las economías envejecidas</a:t>
            </a:r>
            <a:endParaRPr lang="es-ES" sz="2600" dirty="0">
              <a:solidFill>
                <a:srgbClr val="333399"/>
              </a:solidFill>
            </a:endParaRPr>
          </a:p>
        </p:txBody>
      </p:sp>
      <p:sp>
        <p:nvSpPr>
          <p:cNvPr id="58373" name="Text Box 5"/>
          <p:cNvSpPr txBox="1">
            <a:spLocks noChangeArrowheads="1"/>
          </p:cNvSpPr>
          <p:nvPr/>
        </p:nvSpPr>
        <p:spPr bwMode="auto">
          <a:xfrm>
            <a:off x="1524000" y="1219200"/>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2040</a:t>
            </a:r>
            <a:endParaRPr lang="es-ES" sz="2800" baseline="30000" dirty="0">
              <a:solidFill>
                <a:srgbClr val="333399"/>
              </a:solidFill>
              <a:cs typeface="Arial" pitchFamily="34" charset="0"/>
            </a:endParaRPr>
          </a:p>
        </p:txBody>
      </p:sp>
      <p:pic>
        <p:nvPicPr>
          <p:cNvPr id="8" name="Picture 7" descr="aged.2040.eps"/>
          <p:cNvPicPr>
            <a:picLocks/>
          </p:cNvPicPr>
          <p:nvPr/>
        </p:nvPicPr>
        <p:blipFill rotWithShape="1">
          <a:blip r:embed="rId2" cstate="print">
            <a:extLst>
              <a:ext uri="{28A0092B-C50C-407E-A947-70E740481C1C}">
                <a14:useLocalDpi xmlns:a14="http://schemas.microsoft.com/office/drawing/2010/main" val="0"/>
              </a:ext>
            </a:extLst>
          </a:blip>
          <a:srcRect l="7385" t="21832" r="8165" b="35321"/>
          <a:stretch/>
        </p:blipFill>
        <p:spPr>
          <a:xfrm>
            <a:off x="1380576" y="1763311"/>
            <a:ext cx="7458624" cy="4332689"/>
          </a:xfrm>
          <a:prstGeom prst="rect">
            <a:avLst/>
          </a:prstGeom>
        </p:spPr>
      </p:pic>
    </p:spTree>
    <p:extLst>
      <p:ext uri="{BB962C8B-B14F-4D97-AF65-F5344CB8AC3E}">
        <p14:creationId xmlns:p14="http://schemas.microsoft.com/office/powerpoint/2010/main" val="210525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s-CL" sz="4000" dirty="0">
                <a:solidFill>
                  <a:srgbClr val="002060"/>
                </a:solidFill>
              </a:rPr>
              <a:t>Consideraciones</a:t>
            </a:r>
          </a:p>
        </p:txBody>
      </p:sp>
      <p:sp>
        <p:nvSpPr>
          <p:cNvPr id="3" name="Content Placeholder 2"/>
          <p:cNvSpPr>
            <a:spLocks noGrp="1"/>
          </p:cNvSpPr>
          <p:nvPr>
            <p:ph idx="1"/>
          </p:nvPr>
        </p:nvSpPr>
        <p:spPr>
          <a:xfrm>
            <a:off x="1066800" y="1600200"/>
            <a:ext cx="7620000" cy="4525963"/>
          </a:xfrm>
        </p:spPr>
        <p:txBody>
          <a:bodyPr/>
          <a:lstStyle/>
          <a:p>
            <a:pPr marL="463550" indent="-298450"/>
            <a:r>
              <a:rPr lang="es-CL" sz="2400" b="1" dirty="0">
                <a:solidFill>
                  <a:schemeClr val="accent2"/>
                </a:solidFill>
              </a:rPr>
              <a:t>Cambios demográficos sin precedentes</a:t>
            </a:r>
            <a:endParaRPr lang="en-US" sz="2400" b="1" dirty="0">
              <a:solidFill>
                <a:schemeClr val="accent2"/>
              </a:solidFill>
            </a:endParaRPr>
          </a:p>
          <a:p>
            <a:pPr lvl="1"/>
            <a:r>
              <a:rPr lang="es-CL" sz="2000" dirty="0"/>
              <a:t>Transición demográfica: periodo único en la historia, con enormes implicaciones en el mediano y largo plazo</a:t>
            </a:r>
            <a:endParaRPr lang="en-US" sz="2000" dirty="0"/>
          </a:p>
          <a:p>
            <a:pPr lvl="1"/>
            <a:r>
              <a:rPr lang="es-CL" sz="2000" dirty="0"/>
              <a:t>Los impactos económicos, sociales y culturales de estos cambios definirán el siglo 21</a:t>
            </a:r>
            <a:endParaRPr lang="en-US" sz="2000" dirty="0"/>
          </a:p>
          <a:p>
            <a:pPr lvl="1">
              <a:spcAft>
                <a:spcPts val="600"/>
              </a:spcAft>
            </a:pPr>
            <a:r>
              <a:rPr lang="es-CL" sz="2000" dirty="0"/>
              <a:t>Es fundamental considerar los cambios demográficos en la planificación para el desarrollo sostenible</a:t>
            </a:r>
            <a:endParaRPr lang="en-US" sz="2000" dirty="0"/>
          </a:p>
          <a:p>
            <a:pPr marL="463550" indent="-298450">
              <a:spcAft>
                <a:spcPts val="600"/>
              </a:spcAft>
            </a:pPr>
            <a:r>
              <a:rPr lang="es-CL" sz="2400" b="1" dirty="0">
                <a:solidFill>
                  <a:schemeClr val="accent2"/>
                </a:solidFill>
              </a:rPr>
              <a:t>Problema:</a:t>
            </a:r>
            <a:r>
              <a:rPr lang="es-CL" sz="2400" dirty="0"/>
              <a:t> Instrumentos tradicionales (datos, metodologías) no permiten captar de manera integral estos impactos</a:t>
            </a:r>
            <a:endParaRPr lang="en-US" sz="2400" dirty="0"/>
          </a:p>
          <a:p>
            <a:pPr marL="463550" indent="-298450"/>
            <a:r>
              <a:rPr lang="es-CL" sz="2400" b="1" dirty="0">
                <a:solidFill>
                  <a:schemeClr val="accent2"/>
                </a:solidFill>
              </a:rPr>
              <a:t>Solución:</a:t>
            </a:r>
            <a:r>
              <a:rPr lang="es-CL" sz="2400" dirty="0"/>
              <a:t> Cuentas Nacionales de Transferencias</a:t>
            </a:r>
            <a:endParaRPr lang="en-US" sz="2400" dirty="0"/>
          </a:p>
        </p:txBody>
      </p:sp>
    </p:spTree>
    <p:extLst>
      <p:ext uri="{BB962C8B-B14F-4D97-AF65-F5344CB8AC3E}">
        <p14:creationId xmlns:p14="http://schemas.microsoft.com/office/powerpoint/2010/main" val="421674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CL" sz="2600" dirty="0">
                <a:solidFill>
                  <a:srgbClr val="002060"/>
                </a:solidFill>
              </a:rPr>
              <a:t>Surgimiento y diseminación de las economías envejecidas</a:t>
            </a:r>
            <a:endParaRPr lang="es-ES" sz="2600" dirty="0">
              <a:solidFill>
                <a:srgbClr val="333399"/>
              </a:solidFill>
            </a:endParaRPr>
          </a:p>
        </p:txBody>
      </p:sp>
      <p:sp>
        <p:nvSpPr>
          <p:cNvPr id="58373" name="Text Box 5"/>
          <p:cNvSpPr txBox="1">
            <a:spLocks noChangeArrowheads="1"/>
          </p:cNvSpPr>
          <p:nvPr/>
        </p:nvSpPr>
        <p:spPr bwMode="auto">
          <a:xfrm>
            <a:off x="1524000" y="1219200"/>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2070</a:t>
            </a:r>
            <a:endParaRPr lang="es-ES" sz="2800" baseline="30000" dirty="0">
              <a:solidFill>
                <a:srgbClr val="333399"/>
              </a:solidFill>
              <a:cs typeface="Arial" pitchFamily="34" charset="0"/>
            </a:endParaRPr>
          </a:p>
        </p:txBody>
      </p:sp>
      <p:pic>
        <p:nvPicPr>
          <p:cNvPr id="6" name="Picture 5" descr="aged.2070.eps"/>
          <p:cNvPicPr>
            <a:picLocks/>
          </p:cNvPicPr>
          <p:nvPr/>
        </p:nvPicPr>
        <p:blipFill rotWithShape="1">
          <a:blip r:embed="rId2" cstate="print">
            <a:extLst>
              <a:ext uri="{28A0092B-C50C-407E-A947-70E740481C1C}">
                <a14:useLocalDpi xmlns:a14="http://schemas.microsoft.com/office/drawing/2010/main" val="0"/>
              </a:ext>
            </a:extLst>
          </a:blip>
          <a:srcRect l="7384" t="21832" r="8164" b="35321"/>
          <a:stretch/>
        </p:blipFill>
        <p:spPr>
          <a:xfrm>
            <a:off x="1380399" y="1752600"/>
            <a:ext cx="7458801" cy="4345200"/>
          </a:xfrm>
          <a:prstGeom prst="rect">
            <a:avLst/>
          </a:prstGeom>
        </p:spPr>
      </p:pic>
    </p:spTree>
    <p:extLst>
      <p:ext uri="{BB962C8B-B14F-4D97-AF65-F5344CB8AC3E}">
        <p14:creationId xmlns:p14="http://schemas.microsoft.com/office/powerpoint/2010/main" val="189270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s-CL" sz="2800" dirty="0">
                <a:solidFill>
                  <a:srgbClr val="002060"/>
                </a:solidFill>
              </a:rPr>
              <a:t>Inquietudes respecto a las consecuencias a largo plazo de las sociedades envejecidas</a:t>
            </a:r>
          </a:p>
        </p:txBody>
      </p:sp>
      <p:sp>
        <p:nvSpPr>
          <p:cNvPr id="3" name="Content Placeholder 2"/>
          <p:cNvSpPr>
            <a:spLocks noGrp="1"/>
          </p:cNvSpPr>
          <p:nvPr>
            <p:ph idx="1"/>
          </p:nvPr>
        </p:nvSpPr>
        <p:spPr>
          <a:xfrm>
            <a:off x="1066800" y="1676400"/>
            <a:ext cx="7620000" cy="4525963"/>
          </a:xfrm>
        </p:spPr>
        <p:txBody>
          <a:bodyPr/>
          <a:lstStyle/>
          <a:p>
            <a:pPr marL="465138" indent="-300038">
              <a:spcAft>
                <a:spcPts val="1200"/>
              </a:spcAft>
            </a:pPr>
            <a:r>
              <a:rPr lang="es-ES" sz="2400" dirty="0"/>
              <a:t>Cuál es el impacto en el </a:t>
            </a:r>
            <a:r>
              <a:rPr lang="es-ES" sz="2400" b="1" dirty="0">
                <a:solidFill>
                  <a:schemeClr val="accent2"/>
                </a:solidFill>
              </a:rPr>
              <a:t>crecimiento económico</a:t>
            </a:r>
            <a:r>
              <a:rPr lang="es-ES" sz="2400" dirty="0"/>
              <a:t>?</a:t>
            </a:r>
          </a:p>
          <a:p>
            <a:pPr marL="465138" indent="-300038">
              <a:spcAft>
                <a:spcPts val="1200"/>
              </a:spcAft>
            </a:pPr>
            <a:r>
              <a:rPr lang="es-ES" sz="2400" dirty="0"/>
              <a:t>Aumentará la </a:t>
            </a:r>
            <a:r>
              <a:rPr lang="es-ES" sz="2400" b="1" dirty="0">
                <a:solidFill>
                  <a:schemeClr val="accent2"/>
                </a:solidFill>
              </a:rPr>
              <a:t>desigualdad</a:t>
            </a:r>
            <a:r>
              <a:rPr lang="es-ES" sz="2400" dirty="0"/>
              <a:t>? </a:t>
            </a:r>
          </a:p>
          <a:p>
            <a:pPr marL="465138" indent="-300038">
              <a:spcAft>
                <a:spcPts val="1200"/>
              </a:spcAft>
            </a:pPr>
            <a:r>
              <a:rPr lang="es-ES" sz="2400" dirty="0"/>
              <a:t>Existen </a:t>
            </a:r>
            <a:r>
              <a:rPr lang="es-ES" sz="2400" b="1" dirty="0">
                <a:solidFill>
                  <a:schemeClr val="accent2"/>
                </a:solidFill>
              </a:rPr>
              <a:t>sistemas de apoyo </a:t>
            </a:r>
            <a:r>
              <a:rPr lang="es-ES" sz="2400" b="1" dirty="0" err="1">
                <a:solidFill>
                  <a:schemeClr val="accent2"/>
                </a:solidFill>
              </a:rPr>
              <a:t>intergeneracional</a:t>
            </a:r>
            <a:r>
              <a:rPr lang="es-ES" sz="2400" dirty="0"/>
              <a:t> para hacer frente a estos cambios demográficos de manera sostenible?</a:t>
            </a:r>
          </a:p>
          <a:p>
            <a:pPr marL="465138" indent="-300038">
              <a:spcAft>
                <a:spcPts val="1200"/>
              </a:spcAft>
            </a:pPr>
            <a:r>
              <a:rPr lang="es-ES" sz="2400" dirty="0"/>
              <a:t>Cómo deben los sistemas políticos responder a los </a:t>
            </a:r>
            <a:r>
              <a:rPr lang="es-ES" sz="2400" b="1" dirty="0">
                <a:solidFill>
                  <a:schemeClr val="accent2"/>
                </a:solidFill>
              </a:rPr>
              <a:t>desafíos fiscales</a:t>
            </a:r>
            <a:r>
              <a:rPr lang="es-ES" sz="2400" dirty="0"/>
              <a:t> implicados por estos cambios</a:t>
            </a:r>
            <a:r>
              <a:rPr lang="en-US" sz="2400" dirty="0"/>
              <a:t>? </a:t>
            </a:r>
            <a:br>
              <a:rPr lang="es-ES" sz="2400" dirty="0"/>
            </a:br>
            <a:br>
              <a:rPr lang="es-ES" sz="2400" dirty="0"/>
            </a:br>
            <a:endParaRPr lang="en-US" sz="2400" dirty="0"/>
          </a:p>
        </p:txBody>
      </p:sp>
    </p:spTree>
    <p:extLst>
      <p:ext uri="{BB962C8B-B14F-4D97-AF65-F5344CB8AC3E}">
        <p14:creationId xmlns:p14="http://schemas.microsoft.com/office/powerpoint/2010/main" val="2475766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590800"/>
            <a:ext cx="8229600" cy="1524000"/>
          </a:xfrm>
        </p:spPr>
        <p:txBody>
          <a:bodyPr/>
          <a:lstStyle/>
          <a:p>
            <a:r>
              <a:rPr lang="en-US" sz="3200" b="1" dirty="0" err="1">
                <a:solidFill>
                  <a:srgbClr val="002060"/>
                </a:solidFill>
              </a:rPr>
              <a:t>Enfoque</a:t>
            </a:r>
            <a:r>
              <a:rPr lang="en-US" sz="3200" b="1" dirty="0">
                <a:solidFill>
                  <a:srgbClr val="002060"/>
                </a:solidFill>
              </a:rPr>
              <a:t> de </a:t>
            </a:r>
            <a:r>
              <a:rPr lang="en-US" sz="3200" b="1" dirty="0" err="1">
                <a:solidFill>
                  <a:srgbClr val="002060"/>
                </a:solidFill>
              </a:rPr>
              <a:t>las</a:t>
            </a:r>
            <a:r>
              <a:rPr lang="en-US" sz="3200" b="1" dirty="0">
                <a:solidFill>
                  <a:srgbClr val="002060"/>
                </a:solidFill>
              </a:rPr>
              <a:t> </a:t>
            </a:r>
            <a:r>
              <a:rPr lang="en-US" sz="3200" b="1" dirty="0" err="1">
                <a:solidFill>
                  <a:srgbClr val="002060"/>
                </a:solidFill>
              </a:rPr>
              <a:t>Cuentas</a:t>
            </a:r>
            <a:r>
              <a:rPr lang="en-US" sz="3200" b="1" dirty="0">
                <a:solidFill>
                  <a:srgbClr val="002060"/>
                </a:solidFill>
              </a:rPr>
              <a:t> </a:t>
            </a:r>
            <a:r>
              <a:rPr lang="en-US" sz="3200" b="1" dirty="0" err="1">
                <a:solidFill>
                  <a:srgbClr val="002060"/>
                </a:solidFill>
              </a:rPr>
              <a:t>Nacionales</a:t>
            </a:r>
            <a:r>
              <a:rPr lang="en-US" sz="3200" b="1" dirty="0">
                <a:solidFill>
                  <a:srgbClr val="002060"/>
                </a:solidFill>
              </a:rPr>
              <a:t> de </a:t>
            </a:r>
            <a:r>
              <a:rPr lang="en-US" sz="3200" b="1" dirty="0" err="1">
                <a:solidFill>
                  <a:srgbClr val="002060"/>
                </a:solidFill>
              </a:rPr>
              <a:t>Transferencia</a:t>
            </a:r>
            <a:r>
              <a:rPr lang="en-US" sz="3200" b="1" dirty="0">
                <a:solidFill>
                  <a:srgbClr val="002060"/>
                </a:solidFill>
              </a:rPr>
              <a:t> (CNT)</a:t>
            </a:r>
            <a:br>
              <a:rPr lang="es-PY" sz="3200" b="1" dirty="0">
                <a:solidFill>
                  <a:srgbClr val="002060"/>
                </a:solidFill>
              </a:rPr>
            </a:br>
            <a:endParaRPr lang="es-PY" sz="3200" b="1" dirty="0">
              <a:solidFill>
                <a:srgbClr val="002060"/>
              </a:solidFill>
            </a:endParaRPr>
          </a:p>
        </p:txBody>
      </p:sp>
    </p:spTree>
    <p:extLst>
      <p:ext uri="{BB962C8B-B14F-4D97-AF65-F5344CB8AC3E}">
        <p14:creationId xmlns:p14="http://schemas.microsoft.com/office/powerpoint/2010/main" val="170376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20000" cy="914400"/>
          </a:xfrm>
        </p:spPr>
        <p:txBody>
          <a:bodyPr/>
          <a:lstStyle/>
          <a:p>
            <a:pPr algn="ctr"/>
            <a:r>
              <a:rPr lang="es-CL" sz="4000" dirty="0">
                <a:solidFill>
                  <a:srgbClr val="002060"/>
                </a:solidFill>
              </a:rPr>
              <a:t>Economía generacional</a:t>
            </a:r>
          </a:p>
        </p:txBody>
      </p:sp>
      <p:sp>
        <p:nvSpPr>
          <p:cNvPr id="3" name="Content Placeholder 2"/>
          <p:cNvSpPr>
            <a:spLocks noGrp="1"/>
          </p:cNvSpPr>
          <p:nvPr>
            <p:ph idx="1"/>
          </p:nvPr>
        </p:nvSpPr>
        <p:spPr>
          <a:xfrm>
            <a:off x="1066800" y="1600200"/>
            <a:ext cx="7620000" cy="4525963"/>
          </a:xfrm>
        </p:spPr>
        <p:txBody>
          <a:bodyPr/>
          <a:lstStyle/>
          <a:p>
            <a:pPr marL="465138" indent="-300038"/>
            <a:r>
              <a:rPr lang="es-CL" sz="2600" dirty="0"/>
              <a:t>Enfoque que permite observar los indicadores económicos desde una </a:t>
            </a:r>
            <a:r>
              <a:rPr lang="es-CL" sz="2600" b="1" dirty="0">
                <a:solidFill>
                  <a:schemeClr val="accent2"/>
                </a:solidFill>
              </a:rPr>
              <a:t>mirada etaria</a:t>
            </a:r>
            <a:r>
              <a:rPr lang="es-CL" sz="2800" dirty="0"/>
              <a:t> </a:t>
            </a:r>
          </a:p>
          <a:p>
            <a:pPr marL="865188" lvl="1" indent="-300038">
              <a:spcAft>
                <a:spcPts val="1200"/>
              </a:spcAft>
            </a:pPr>
            <a:r>
              <a:rPr lang="es-CL" sz="2400" dirty="0"/>
              <a:t>particularmente importante en un contexto en que la estructura por edades de la población cambia rápidamente</a:t>
            </a:r>
          </a:p>
          <a:p>
            <a:pPr marL="465138" indent="-300038"/>
            <a:r>
              <a:rPr lang="es-CL" sz="2600" b="1" dirty="0">
                <a:solidFill>
                  <a:schemeClr val="accent2"/>
                </a:solidFill>
              </a:rPr>
              <a:t>Conceptos básicos:</a:t>
            </a:r>
          </a:p>
          <a:p>
            <a:pPr marL="865188" lvl="1" indent="-300038"/>
            <a:r>
              <a:rPr lang="es-CL" sz="2400" dirty="0"/>
              <a:t>Ciclo de vida económico</a:t>
            </a:r>
          </a:p>
          <a:p>
            <a:pPr marL="865188" lvl="1" indent="-300038"/>
            <a:r>
              <a:rPr lang="es-CL" sz="2400" dirty="0"/>
              <a:t>Transferencias </a:t>
            </a:r>
            <a:r>
              <a:rPr lang="es-CL" sz="2400" dirty="0" err="1"/>
              <a:t>intergeneracionales</a:t>
            </a:r>
            <a:endParaRPr lang="es-CL" sz="2400" dirty="0"/>
          </a:p>
          <a:p>
            <a:pPr>
              <a:buNone/>
            </a:pPr>
            <a:endParaRPr lang="en-US" dirty="0"/>
          </a:p>
        </p:txBody>
      </p:sp>
    </p:spTree>
    <p:extLst>
      <p:ext uri="{BB962C8B-B14F-4D97-AF65-F5344CB8AC3E}">
        <p14:creationId xmlns:p14="http://schemas.microsoft.com/office/powerpoint/2010/main" val="95635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304800"/>
            <a:ext cx="7010400" cy="1143000"/>
          </a:xfrm>
        </p:spPr>
        <p:txBody>
          <a:bodyPr/>
          <a:lstStyle/>
          <a:p>
            <a:r>
              <a:rPr lang="es-PY" sz="4000" dirty="0">
                <a:solidFill>
                  <a:srgbClr val="002060"/>
                </a:solidFill>
              </a:rPr>
              <a:t>Economía generacional</a:t>
            </a:r>
          </a:p>
        </p:txBody>
      </p:sp>
      <p:sp>
        <p:nvSpPr>
          <p:cNvPr id="3" name="2 Marcador de contenido"/>
          <p:cNvSpPr>
            <a:spLocks noGrp="1"/>
          </p:cNvSpPr>
          <p:nvPr>
            <p:ph idx="1"/>
          </p:nvPr>
        </p:nvSpPr>
        <p:spPr>
          <a:xfrm>
            <a:off x="990600" y="1676400"/>
            <a:ext cx="7924800" cy="5181600"/>
          </a:xfrm>
        </p:spPr>
        <p:txBody>
          <a:bodyPr/>
          <a:lstStyle/>
          <a:p>
            <a:pPr marL="285750" indent="-193675">
              <a:buFont typeface="Arial" pitchFamily="34" charset="0"/>
              <a:buChar char="•"/>
            </a:pPr>
            <a:r>
              <a:rPr lang="es-PY" sz="2200" dirty="0"/>
              <a:t>En las sociedades modernas se observan períodos amplios de dependencia en el inicio y hacia el final de la vida, en los que los niños y las personas mayores consumen más recursos de los que producen, mientras que los adultos en edad de trabajar producen más de lo que consumen. </a:t>
            </a:r>
          </a:p>
          <a:p>
            <a:pPr marL="285750" indent="-193675">
              <a:buFont typeface="Arial" pitchFamily="34" charset="0"/>
              <a:buChar char="•"/>
            </a:pPr>
            <a:endParaRPr lang="en-US" sz="2200" dirty="0"/>
          </a:p>
          <a:p>
            <a:pPr marL="285750" indent="-193675">
              <a:buFont typeface="Arial" pitchFamily="34" charset="0"/>
              <a:buChar char="•"/>
            </a:pPr>
            <a:r>
              <a:rPr lang="es-PY" sz="2200" dirty="0"/>
              <a:t>Este ciclo de vida económica genera un flujo de recursos que circula a lo largo del tiempo y de una generación a la otra por medio de una red de instituciones sociales, económicas y políticas. </a:t>
            </a:r>
          </a:p>
          <a:p>
            <a:pPr marL="285750" indent="-193675">
              <a:buFont typeface="Arial" pitchFamily="34" charset="0"/>
              <a:buChar char="•"/>
            </a:pPr>
            <a:endParaRPr lang="es-PY" sz="2000" dirty="0"/>
          </a:p>
          <a:p>
            <a:pPr marL="285750" indent="-285750">
              <a:buFont typeface="Arial" pitchFamily="34" charset="0"/>
              <a:buChar char="•"/>
            </a:pPr>
            <a:endParaRPr lang="en-US" sz="2000" dirty="0"/>
          </a:p>
          <a:p>
            <a:pPr marL="285750" indent="-285750">
              <a:buFont typeface="Arial" pitchFamily="34" charset="0"/>
              <a:buChar char="•"/>
            </a:pPr>
            <a:endParaRPr lang="en-US" sz="2000" dirty="0"/>
          </a:p>
          <a:p>
            <a:endParaRPr lang="es-PY" sz="2000" dirty="0"/>
          </a:p>
        </p:txBody>
      </p:sp>
    </p:spTree>
    <p:extLst>
      <p:ext uri="{BB962C8B-B14F-4D97-AF65-F5344CB8AC3E}">
        <p14:creationId xmlns:p14="http://schemas.microsoft.com/office/powerpoint/2010/main" val="1851347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990600"/>
          </a:xfrm>
        </p:spPr>
        <p:txBody>
          <a:bodyPr/>
          <a:lstStyle/>
          <a:p>
            <a:pPr algn="ctr"/>
            <a:r>
              <a:rPr lang="es-CL" sz="2800">
                <a:solidFill>
                  <a:srgbClr val="002060"/>
                </a:solidFill>
              </a:rPr>
              <a:t>El Ciclo de vida económico</a:t>
            </a:r>
            <a:br>
              <a:rPr lang="es-CL" sz="2000">
                <a:solidFill>
                  <a:srgbClr val="002060"/>
                </a:solidFill>
              </a:rPr>
            </a:br>
            <a:r>
              <a:rPr lang="es-CL" sz="2000">
                <a:solidFill>
                  <a:schemeClr val="accent2"/>
                </a:solidFill>
              </a:rPr>
              <a:t>Consumo e ingreso laboral per cápita por edad</a:t>
            </a:r>
            <a:br>
              <a:rPr lang="es-CL">
                <a:solidFill>
                  <a:schemeClr val="accent2"/>
                </a:solidFill>
              </a:rPr>
            </a:br>
            <a:r>
              <a:rPr lang="es-CL" sz="1600">
                <a:solidFill>
                  <a:schemeClr val="accent2"/>
                </a:solidFill>
              </a:rPr>
              <a:t>(promedio de 8 países de la red CNT)</a:t>
            </a:r>
            <a:endParaRPr lang="en-US" sz="1600" dirty="0">
              <a:solidFill>
                <a:schemeClr val="accent2"/>
              </a:solidFill>
            </a:endParaRPr>
          </a:p>
        </p:txBody>
      </p:sp>
      <p:graphicFrame>
        <p:nvGraphicFramePr>
          <p:cNvPr id="6" name="Content Placeholder 5"/>
          <p:cNvGraphicFramePr>
            <a:graphicFrameLocks noGrp="1"/>
          </p:cNvGraphicFramePr>
          <p:nvPr>
            <p:ph idx="1"/>
          </p:nvPr>
        </p:nvGraphicFramePr>
        <p:xfrm>
          <a:off x="1066800" y="1600200"/>
          <a:ext cx="7620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4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838200"/>
          </a:xfrm>
        </p:spPr>
        <p:txBody>
          <a:bodyPr/>
          <a:lstStyle/>
          <a:p>
            <a:pPr algn="ctr"/>
            <a:r>
              <a:rPr lang="es-CL" sz="2800" dirty="0">
                <a:solidFill>
                  <a:srgbClr val="002060"/>
                </a:solidFill>
              </a:rPr>
              <a:t>Dos periodos de dependencia económica:</a:t>
            </a:r>
            <a:br>
              <a:rPr lang="es-CL" sz="3600" dirty="0">
                <a:solidFill>
                  <a:srgbClr val="002060"/>
                </a:solidFill>
              </a:rPr>
            </a:br>
            <a:r>
              <a:rPr lang="es-CL" sz="2000" dirty="0">
                <a:solidFill>
                  <a:srgbClr val="002060"/>
                </a:solidFill>
              </a:rPr>
              <a:t>Los niños y jóvenes hasta </a:t>
            </a:r>
            <a:r>
              <a:rPr lang="es-CL" sz="2000" dirty="0">
                <a:solidFill>
                  <a:srgbClr val="FF0000"/>
                </a:solidFill>
              </a:rPr>
              <a:t>26</a:t>
            </a:r>
            <a:r>
              <a:rPr lang="es-CL" sz="2000" dirty="0">
                <a:solidFill>
                  <a:srgbClr val="002060"/>
                </a:solidFill>
              </a:rPr>
              <a:t> años y adultos mayores de </a:t>
            </a:r>
            <a:r>
              <a:rPr lang="es-CL" sz="2000" dirty="0">
                <a:solidFill>
                  <a:srgbClr val="FF0000"/>
                </a:solidFill>
              </a:rPr>
              <a:t>56</a:t>
            </a:r>
            <a:r>
              <a:rPr lang="es-CL" sz="2000" dirty="0">
                <a:solidFill>
                  <a:srgbClr val="002060"/>
                </a:solidFill>
              </a:rPr>
              <a:t> años consumen más de lo que producen con su propio trabajo</a:t>
            </a:r>
            <a:endParaRPr lang="en-US" sz="2000" dirty="0">
              <a:solidFill>
                <a:srgbClr val="002060"/>
              </a:solidFill>
            </a:endParaRPr>
          </a:p>
        </p:txBody>
      </p:sp>
      <p:graphicFrame>
        <p:nvGraphicFramePr>
          <p:cNvPr id="6" name="Content Placeholder 5"/>
          <p:cNvGraphicFramePr>
            <a:graphicFrameLocks noGrp="1"/>
          </p:cNvGraphicFramePr>
          <p:nvPr>
            <p:ph idx="1"/>
          </p:nvPr>
        </p:nvGraphicFramePr>
        <p:xfrm>
          <a:off x="1066800" y="1600200"/>
          <a:ext cx="76200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3581400" y="3429000"/>
            <a:ext cx="0" cy="2286000"/>
          </a:xfrm>
          <a:prstGeom prst="line">
            <a:avLst/>
          </a:prstGeom>
          <a:ln w="127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5000" y="3200400"/>
            <a:ext cx="0" cy="2514600"/>
          </a:xfrm>
          <a:prstGeom prst="line">
            <a:avLst/>
          </a:prstGeom>
          <a:ln w="127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5791200"/>
            <a:ext cx="457200" cy="276999"/>
          </a:xfrm>
          <a:prstGeom prst="rect">
            <a:avLst/>
          </a:prstGeom>
          <a:noFill/>
        </p:spPr>
        <p:txBody>
          <a:bodyPr wrap="square" rtlCol="0">
            <a:spAutoFit/>
          </a:bodyPr>
          <a:lstStyle/>
          <a:p>
            <a:r>
              <a:rPr lang="es-CL" sz="1200" dirty="0">
                <a:solidFill>
                  <a:srgbClr val="FF0000"/>
                </a:solidFill>
              </a:rPr>
              <a:t>26</a:t>
            </a:r>
            <a:endParaRPr lang="en-US" sz="1200" dirty="0">
              <a:solidFill>
                <a:srgbClr val="FF0000"/>
              </a:solidFill>
            </a:endParaRPr>
          </a:p>
        </p:txBody>
      </p:sp>
      <p:sp>
        <p:nvSpPr>
          <p:cNvPr id="12" name="TextBox 11"/>
          <p:cNvSpPr txBox="1"/>
          <p:nvPr/>
        </p:nvSpPr>
        <p:spPr>
          <a:xfrm>
            <a:off x="5486400" y="5791200"/>
            <a:ext cx="457200" cy="276999"/>
          </a:xfrm>
          <a:prstGeom prst="rect">
            <a:avLst/>
          </a:prstGeom>
          <a:noFill/>
        </p:spPr>
        <p:txBody>
          <a:bodyPr wrap="square" rtlCol="0">
            <a:spAutoFit/>
          </a:bodyPr>
          <a:lstStyle/>
          <a:p>
            <a:r>
              <a:rPr lang="es-CL" sz="1200" dirty="0">
                <a:solidFill>
                  <a:srgbClr val="FF0000"/>
                </a:solidFill>
              </a:rPr>
              <a:t>56</a:t>
            </a:r>
            <a:endParaRPr lang="en-US" sz="1200" dirty="0">
              <a:solidFill>
                <a:srgbClr val="FF0000"/>
              </a:solidFill>
            </a:endParaRPr>
          </a:p>
        </p:txBody>
      </p:sp>
    </p:spTree>
    <p:extLst>
      <p:ext uri="{BB962C8B-B14F-4D97-AF65-F5344CB8AC3E}">
        <p14:creationId xmlns:p14="http://schemas.microsoft.com/office/powerpoint/2010/main" val="207068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838200"/>
          </a:xfrm>
        </p:spPr>
        <p:txBody>
          <a:bodyPr/>
          <a:lstStyle/>
          <a:p>
            <a:pPr algn="ctr"/>
            <a:r>
              <a:rPr lang="es-CL" sz="2800" dirty="0">
                <a:solidFill>
                  <a:srgbClr val="002060"/>
                </a:solidFill>
              </a:rPr>
              <a:t>Un periodo de independencia económica:</a:t>
            </a:r>
            <a:br>
              <a:rPr lang="es-CL" sz="3600" dirty="0">
                <a:solidFill>
                  <a:srgbClr val="002060"/>
                </a:solidFill>
              </a:rPr>
            </a:br>
            <a:r>
              <a:rPr lang="es-CL" sz="2000" dirty="0">
                <a:solidFill>
                  <a:srgbClr val="002060"/>
                </a:solidFill>
              </a:rPr>
              <a:t>Los adultos entre </a:t>
            </a:r>
            <a:r>
              <a:rPr lang="es-CL" sz="2000" dirty="0">
                <a:solidFill>
                  <a:srgbClr val="FF0000"/>
                </a:solidFill>
              </a:rPr>
              <a:t>26</a:t>
            </a:r>
            <a:r>
              <a:rPr lang="es-CL" sz="2000" dirty="0">
                <a:solidFill>
                  <a:srgbClr val="002060"/>
                </a:solidFill>
              </a:rPr>
              <a:t> y </a:t>
            </a:r>
            <a:r>
              <a:rPr lang="es-CL" sz="2000" dirty="0">
                <a:solidFill>
                  <a:srgbClr val="FF0000"/>
                </a:solidFill>
              </a:rPr>
              <a:t>56</a:t>
            </a:r>
            <a:r>
              <a:rPr lang="es-CL" sz="2000" dirty="0">
                <a:solidFill>
                  <a:srgbClr val="002060"/>
                </a:solidFill>
              </a:rPr>
              <a:t> consumen menos de lo que producen con su propio trabajo</a:t>
            </a:r>
            <a:endParaRPr lang="en-US" sz="2000" dirty="0">
              <a:solidFill>
                <a:srgbClr val="002060"/>
              </a:solidFill>
            </a:endParaRPr>
          </a:p>
        </p:txBody>
      </p:sp>
      <p:graphicFrame>
        <p:nvGraphicFramePr>
          <p:cNvPr id="6" name="Content Placeholder 5"/>
          <p:cNvGraphicFramePr>
            <a:graphicFrameLocks noGrp="1"/>
          </p:cNvGraphicFramePr>
          <p:nvPr>
            <p:ph idx="1"/>
          </p:nvPr>
        </p:nvGraphicFramePr>
        <p:xfrm>
          <a:off x="1066800" y="1600200"/>
          <a:ext cx="76200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3581400" y="3429000"/>
            <a:ext cx="0" cy="2286000"/>
          </a:xfrm>
          <a:prstGeom prst="line">
            <a:avLst/>
          </a:prstGeom>
          <a:ln w="127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5000" y="3200400"/>
            <a:ext cx="0" cy="2514600"/>
          </a:xfrm>
          <a:prstGeom prst="line">
            <a:avLst/>
          </a:prstGeom>
          <a:ln w="127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5791200"/>
            <a:ext cx="457200" cy="276999"/>
          </a:xfrm>
          <a:prstGeom prst="rect">
            <a:avLst/>
          </a:prstGeom>
          <a:noFill/>
        </p:spPr>
        <p:txBody>
          <a:bodyPr wrap="square" rtlCol="0">
            <a:spAutoFit/>
          </a:bodyPr>
          <a:lstStyle/>
          <a:p>
            <a:r>
              <a:rPr lang="es-CL" sz="1200" dirty="0">
                <a:solidFill>
                  <a:srgbClr val="FF0000"/>
                </a:solidFill>
              </a:rPr>
              <a:t>26</a:t>
            </a:r>
            <a:endParaRPr lang="en-US" sz="1200" dirty="0">
              <a:solidFill>
                <a:srgbClr val="FF0000"/>
              </a:solidFill>
            </a:endParaRPr>
          </a:p>
        </p:txBody>
      </p:sp>
      <p:sp>
        <p:nvSpPr>
          <p:cNvPr id="12" name="TextBox 11"/>
          <p:cNvSpPr txBox="1"/>
          <p:nvPr/>
        </p:nvSpPr>
        <p:spPr>
          <a:xfrm>
            <a:off x="5486400" y="5791200"/>
            <a:ext cx="457200" cy="276999"/>
          </a:xfrm>
          <a:prstGeom prst="rect">
            <a:avLst/>
          </a:prstGeom>
          <a:noFill/>
        </p:spPr>
        <p:txBody>
          <a:bodyPr wrap="square" rtlCol="0">
            <a:spAutoFit/>
          </a:bodyPr>
          <a:lstStyle/>
          <a:p>
            <a:r>
              <a:rPr lang="es-CL" sz="1200" dirty="0">
                <a:solidFill>
                  <a:srgbClr val="FF0000"/>
                </a:solidFill>
              </a:rPr>
              <a:t>56</a:t>
            </a:r>
            <a:endParaRPr lang="en-US" sz="1200" dirty="0">
              <a:solidFill>
                <a:srgbClr val="FF0000"/>
              </a:solidFill>
            </a:endParaRPr>
          </a:p>
        </p:txBody>
      </p:sp>
      <p:sp>
        <p:nvSpPr>
          <p:cNvPr id="9" name="Up-Down Arrow 8"/>
          <p:cNvSpPr>
            <a:spLocks noChangeArrowheads="1"/>
          </p:cNvSpPr>
          <p:nvPr/>
        </p:nvSpPr>
        <p:spPr bwMode="auto">
          <a:xfrm>
            <a:off x="4572000" y="2514600"/>
            <a:ext cx="304800" cy="685800"/>
          </a:xfrm>
          <a:prstGeom prst="upDownArrow">
            <a:avLst>
              <a:gd name="adj1" fmla="val 50000"/>
              <a:gd name="adj2" fmla="val 50000"/>
            </a:avLst>
          </a:prstGeom>
          <a:solidFill>
            <a:srgbClr val="008000"/>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s-CL">
              <a:solidFill>
                <a:srgbClr val="FFFFFF"/>
              </a:solidFill>
              <a:latin typeface="Calibri" charset="0"/>
              <a:cs typeface="ＭＳ Ｐゴシック" charset="-128"/>
            </a:endParaRPr>
          </a:p>
        </p:txBody>
      </p:sp>
    </p:spTree>
    <p:extLst>
      <p:ext uri="{BB962C8B-B14F-4D97-AF65-F5344CB8AC3E}">
        <p14:creationId xmlns:p14="http://schemas.microsoft.com/office/powerpoint/2010/main" val="1531956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838200"/>
          </a:xfrm>
        </p:spPr>
        <p:txBody>
          <a:bodyPr/>
          <a:lstStyle/>
          <a:p>
            <a:pPr algn="ctr"/>
            <a:r>
              <a:rPr lang="es-CL" sz="2800" dirty="0">
                <a:solidFill>
                  <a:srgbClr val="002060"/>
                </a:solidFill>
              </a:rPr>
              <a:t>Transferencias </a:t>
            </a:r>
            <a:r>
              <a:rPr lang="es-CL" sz="2800" dirty="0" err="1">
                <a:solidFill>
                  <a:srgbClr val="002060"/>
                </a:solidFill>
              </a:rPr>
              <a:t>intergeneracionales</a:t>
            </a:r>
            <a:r>
              <a:rPr lang="es-CL" sz="2800" dirty="0">
                <a:solidFill>
                  <a:srgbClr val="002060"/>
                </a:solidFill>
              </a:rPr>
              <a:t>:</a:t>
            </a:r>
            <a:br>
              <a:rPr lang="es-CL" sz="2800" dirty="0">
                <a:solidFill>
                  <a:srgbClr val="002060"/>
                </a:solidFill>
              </a:rPr>
            </a:br>
            <a:r>
              <a:rPr lang="es-CL" sz="2800" dirty="0">
                <a:solidFill>
                  <a:srgbClr val="002060"/>
                </a:solidFill>
              </a:rPr>
              <a:t>flujos de recursos entre edades</a:t>
            </a:r>
            <a:endParaRPr lang="en-US" sz="2000" dirty="0">
              <a:solidFill>
                <a:srgbClr val="002060"/>
              </a:solidFill>
            </a:endParaRPr>
          </a:p>
        </p:txBody>
      </p:sp>
      <p:graphicFrame>
        <p:nvGraphicFramePr>
          <p:cNvPr id="6" name="Content Placeholder 5"/>
          <p:cNvGraphicFramePr>
            <a:graphicFrameLocks noGrp="1"/>
          </p:cNvGraphicFramePr>
          <p:nvPr>
            <p:ph idx="1"/>
          </p:nvPr>
        </p:nvGraphicFramePr>
        <p:xfrm>
          <a:off x="1066800" y="1600200"/>
          <a:ext cx="76200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3581400" y="3429000"/>
            <a:ext cx="0" cy="2286000"/>
          </a:xfrm>
          <a:prstGeom prst="line">
            <a:avLst/>
          </a:prstGeom>
          <a:ln w="127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5000" y="3200400"/>
            <a:ext cx="0" cy="2514600"/>
          </a:xfrm>
          <a:prstGeom prst="line">
            <a:avLst/>
          </a:prstGeom>
          <a:ln w="127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5791200"/>
            <a:ext cx="457200" cy="276999"/>
          </a:xfrm>
          <a:prstGeom prst="rect">
            <a:avLst/>
          </a:prstGeom>
          <a:noFill/>
        </p:spPr>
        <p:txBody>
          <a:bodyPr wrap="square" rtlCol="0">
            <a:spAutoFit/>
          </a:bodyPr>
          <a:lstStyle/>
          <a:p>
            <a:r>
              <a:rPr lang="es-CL" sz="1200" dirty="0">
                <a:solidFill>
                  <a:srgbClr val="FF0000"/>
                </a:solidFill>
              </a:rPr>
              <a:t>26</a:t>
            </a:r>
            <a:endParaRPr lang="en-US" sz="1200" dirty="0">
              <a:solidFill>
                <a:srgbClr val="FF0000"/>
              </a:solidFill>
            </a:endParaRPr>
          </a:p>
        </p:txBody>
      </p:sp>
      <p:sp>
        <p:nvSpPr>
          <p:cNvPr id="12" name="TextBox 11"/>
          <p:cNvSpPr txBox="1"/>
          <p:nvPr/>
        </p:nvSpPr>
        <p:spPr>
          <a:xfrm>
            <a:off x="5486400" y="5791200"/>
            <a:ext cx="457200" cy="276999"/>
          </a:xfrm>
          <a:prstGeom prst="rect">
            <a:avLst/>
          </a:prstGeom>
          <a:noFill/>
        </p:spPr>
        <p:txBody>
          <a:bodyPr wrap="square" rtlCol="0">
            <a:spAutoFit/>
          </a:bodyPr>
          <a:lstStyle/>
          <a:p>
            <a:r>
              <a:rPr lang="es-CL" sz="1200" dirty="0">
                <a:solidFill>
                  <a:srgbClr val="FF0000"/>
                </a:solidFill>
              </a:rPr>
              <a:t>56</a:t>
            </a:r>
            <a:endParaRPr lang="en-US" sz="1200" dirty="0">
              <a:solidFill>
                <a:srgbClr val="FF0000"/>
              </a:solidFill>
            </a:endParaRPr>
          </a:p>
        </p:txBody>
      </p:sp>
      <p:sp>
        <p:nvSpPr>
          <p:cNvPr id="11" name="Right Arrow 10"/>
          <p:cNvSpPr>
            <a:spLocks noChangeArrowheads="1"/>
          </p:cNvSpPr>
          <p:nvPr/>
        </p:nvSpPr>
        <p:spPr bwMode="auto">
          <a:xfrm rot="1446494">
            <a:off x="4848796" y="3208081"/>
            <a:ext cx="2354341" cy="365635"/>
          </a:xfrm>
          <a:prstGeom prst="rightArrow">
            <a:avLst>
              <a:gd name="adj1" fmla="val 50000"/>
              <a:gd name="adj2" fmla="val 49993"/>
            </a:avLst>
          </a:prstGeom>
          <a:solidFill>
            <a:srgbClr val="800000"/>
          </a:solidFill>
          <a:ln w="9525">
            <a:solidFill>
              <a:srgbClr val="800000"/>
            </a:solidFill>
            <a:miter lim="800000"/>
            <a:headEnd/>
            <a:tailEnd/>
          </a:ln>
          <a:effectLst>
            <a:outerShdw dist="23000" dir="5400000" rotWithShape="0">
              <a:srgbClr val="808080">
                <a:alpha val="34999"/>
              </a:srgbClr>
            </a:outerShdw>
          </a:effectLst>
        </p:spPr>
        <p:txBody>
          <a:bodyPr anchor="ctr"/>
          <a:lstStyle/>
          <a:p>
            <a:pPr algn="ctr">
              <a:defRPr/>
            </a:pPr>
            <a:endParaRPr lang="es-CL">
              <a:solidFill>
                <a:schemeClr val="lt1"/>
              </a:solidFill>
              <a:latin typeface="+mn-lt"/>
              <a:ea typeface="+mn-ea"/>
            </a:endParaRPr>
          </a:p>
        </p:txBody>
      </p:sp>
      <p:sp>
        <p:nvSpPr>
          <p:cNvPr id="13" name="Right Arrow 12"/>
          <p:cNvSpPr>
            <a:spLocks noChangeArrowheads="1"/>
          </p:cNvSpPr>
          <p:nvPr/>
        </p:nvSpPr>
        <p:spPr bwMode="auto">
          <a:xfrm rot="8616400">
            <a:off x="2214383" y="3474908"/>
            <a:ext cx="2581634" cy="350365"/>
          </a:xfrm>
          <a:prstGeom prst="rightArrow">
            <a:avLst>
              <a:gd name="adj1" fmla="val 50000"/>
              <a:gd name="adj2" fmla="val 50010"/>
            </a:avLst>
          </a:prstGeom>
          <a:solidFill>
            <a:srgbClr val="800000"/>
          </a:solidFill>
          <a:ln w="9525">
            <a:solidFill>
              <a:srgbClr val="800000"/>
            </a:solidFill>
            <a:miter lim="800000"/>
            <a:headEnd/>
            <a:tailEnd/>
          </a:ln>
          <a:effectLst>
            <a:outerShdw dist="23000" dir="5400000" rotWithShape="0">
              <a:srgbClr val="808080">
                <a:alpha val="34999"/>
              </a:srgbClr>
            </a:outerShdw>
          </a:effectLst>
        </p:spPr>
        <p:txBody>
          <a:bodyPr anchor="ctr"/>
          <a:lstStyle/>
          <a:p>
            <a:pPr algn="ctr">
              <a:defRPr/>
            </a:pPr>
            <a:endParaRPr lang="es-CL">
              <a:solidFill>
                <a:schemeClr val="lt1"/>
              </a:solidFill>
              <a:latin typeface="+mn-lt"/>
              <a:ea typeface="+mn-ea"/>
            </a:endParaRPr>
          </a:p>
        </p:txBody>
      </p:sp>
    </p:spTree>
    <p:extLst>
      <p:ext uri="{BB962C8B-B14F-4D97-AF65-F5344CB8AC3E}">
        <p14:creationId xmlns:p14="http://schemas.microsoft.com/office/powerpoint/2010/main" val="3220559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15616" y="332656"/>
            <a:ext cx="7313612" cy="1143000"/>
          </a:xfrm>
        </p:spPr>
        <p:txBody>
          <a:bodyPr/>
          <a:lstStyle/>
          <a:p>
            <a:pPr algn="ctr" eaLnBrk="1" hangingPunct="1"/>
            <a:r>
              <a:rPr lang="es-CL" sz="3200" dirty="0">
                <a:solidFill>
                  <a:srgbClr val="002060"/>
                </a:solidFill>
              </a:rPr>
              <a:t>Tres instituciones sociales moderan </a:t>
            </a:r>
            <a:br>
              <a:rPr lang="es-CL" sz="3200" dirty="0">
                <a:solidFill>
                  <a:srgbClr val="002060"/>
                </a:solidFill>
              </a:rPr>
            </a:br>
            <a:r>
              <a:rPr lang="es-CL" sz="3200" dirty="0">
                <a:solidFill>
                  <a:srgbClr val="002060"/>
                </a:solidFill>
              </a:rPr>
              <a:t>estos flujos de recursos entre edades</a:t>
            </a:r>
          </a:p>
        </p:txBody>
      </p:sp>
      <p:graphicFrame>
        <p:nvGraphicFramePr>
          <p:cNvPr id="6" name="Content Placeholder 5"/>
          <p:cNvGraphicFramePr>
            <a:graphicFrameLocks noGrp="1"/>
          </p:cNvGraphicFramePr>
          <p:nvPr>
            <p:ph idx="4294967295"/>
          </p:nvPr>
        </p:nvGraphicFramePr>
        <p:xfrm>
          <a:off x="1066800" y="16764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Up Arrow 6"/>
          <p:cNvSpPr>
            <a:spLocks noChangeAspect="1"/>
          </p:cNvSpPr>
          <p:nvPr/>
        </p:nvSpPr>
        <p:spPr bwMode="auto">
          <a:xfrm>
            <a:off x="4419600" y="4191000"/>
            <a:ext cx="1235075" cy="1235075"/>
          </a:xfrm>
          <a:custGeom>
            <a:avLst/>
            <a:gdLst>
              <a:gd name="T0" fmla="*/ 617538 w 1235075"/>
              <a:gd name="T1" fmla="*/ 0 h 1235075"/>
              <a:gd name="T2" fmla="*/ 0 w 1235075"/>
              <a:gd name="T3" fmla="*/ 926306 h 1235075"/>
              <a:gd name="T4" fmla="*/ 617538 w 1235075"/>
              <a:gd name="T5" fmla="*/ 1080691 h 1235075"/>
              <a:gd name="T6" fmla="*/ 1235075 w 1235075"/>
              <a:gd name="T7" fmla="*/ 926306 h 1235075"/>
              <a:gd name="T8" fmla="*/ 3 60000 65536"/>
              <a:gd name="T9" fmla="*/ 2 60000 65536"/>
              <a:gd name="T10" fmla="*/ 1 60000 65536"/>
              <a:gd name="T11" fmla="*/ 0 60000 65536"/>
              <a:gd name="T12" fmla="*/ 154384 w 1235075"/>
              <a:gd name="T13" fmla="*/ 771922 h 1235075"/>
              <a:gd name="T14" fmla="*/ 1080691 w 1235075"/>
              <a:gd name="T15" fmla="*/ 1080691 h 1235075"/>
            </a:gdLst>
            <a:ahLst/>
            <a:cxnLst>
              <a:cxn ang="T8">
                <a:pos x="T0" y="T1"/>
              </a:cxn>
              <a:cxn ang="T9">
                <a:pos x="T2" y="T3"/>
              </a:cxn>
              <a:cxn ang="T10">
                <a:pos x="T4" y="T5"/>
              </a:cxn>
              <a:cxn ang="T11">
                <a:pos x="T6" y="T7"/>
              </a:cxn>
            </a:cxnLst>
            <a:rect l="T12" t="T13" r="T14" b="T15"/>
            <a:pathLst>
              <a:path w="1235075" h="1235075">
                <a:moveTo>
                  <a:pt x="0" y="926306"/>
                </a:moveTo>
                <a:lnTo>
                  <a:pt x="308769" y="617538"/>
                </a:lnTo>
                <a:lnTo>
                  <a:pt x="308769" y="771922"/>
                </a:lnTo>
                <a:lnTo>
                  <a:pt x="463153" y="771922"/>
                </a:lnTo>
                <a:lnTo>
                  <a:pt x="463153" y="308769"/>
                </a:lnTo>
                <a:lnTo>
                  <a:pt x="308769" y="308769"/>
                </a:lnTo>
                <a:lnTo>
                  <a:pt x="617538" y="0"/>
                </a:lnTo>
                <a:lnTo>
                  <a:pt x="926306" y="308769"/>
                </a:lnTo>
                <a:lnTo>
                  <a:pt x="771922" y="308769"/>
                </a:lnTo>
                <a:lnTo>
                  <a:pt x="771922" y="771922"/>
                </a:lnTo>
                <a:lnTo>
                  <a:pt x="926306" y="771922"/>
                </a:lnTo>
                <a:lnTo>
                  <a:pt x="926306" y="617538"/>
                </a:lnTo>
                <a:lnTo>
                  <a:pt x="1235075" y="926306"/>
                </a:lnTo>
                <a:lnTo>
                  <a:pt x="926306" y="1235075"/>
                </a:lnTo>
                <a:lnTo>
                  <a:pt x="926306" y="1080691"/>
                </a:lnTo>
                <a:lnTo>
                  <a:pt x="308769" y="1080691"/>
                </a:lnTo>
                <a:lnTo>
                  <a:pt x="308769" y="1235075"/>
                </a:lnTo>
                <a:close/>
              </a:path>
            </a:pathLst>
          </a:custGeom>
          <a:solidFill>
            <a:schemeClr val="tx1"/>
          </a:solidFill>
          <a:ln w="9525">
            <a:solidFill>
              <a:schemeClr val="tx1"/>
            </a:solidFill>
            <a:miter lim="800000"/>
            <a:headEnd/>
            <a:tailEnd/>
          </a:ln>
          <a:effectLst>
            <a:outerShdw dist="23000" dir="5400000" rotWithShape="0">
              <a:srgbClr val="808080">
                <a:alpha val="34999"/>
              </a:srgbClr>
            </a:outerShdw>
          </a:effectLst>
        </p:spPr>
        <p:txBody>
          <a:bodyPr/>
          <a:lstStyle/>
          <a:p>
            <a:endParaRPr lang="en-US"/>
          </a:p>
        </p:txBody>
      </p:sp>
    </p:spTree>
    <p:extLst>
      <p:ext uri="{BB962C8B-B14F-4D97-AF65-F5344CB8AC3E}">
        <p14:creationId xmlns:p14="http://schemas.microsoft.com/office/powerpoint/2010/main" val="15931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476653" y="76200"/>
            <a:ext cx="7239000" cy="1143000"/>
          </a:xfrm>
          <a:prstGeom prst="rect">
            <a:avLst/>
          </a:prstGeom>
          <a:noFill/>
          <a:ln w="9525">
            <a:noFill/>
            <a:miter lim="800000"/>
            <a:headEnd/>
            <a:tailEnd/>
          </a:ln>
          <a:effectLst/>
        </p:spPr>
        <p:txBody>
          <a:bodyPr anchor="ctr"/>
          <a:lstStyle/>
          <a:p>
            <a:pPr algn="ctr"/>
            <a:r>
              <a:rPr lang="es-CL" sz="2800" dirty="0">
                <a:solidFill>
                  <a:srgbClr val="002060"/>
                </a:solidFill>
              </a:rPr>
              <a:t>América Latina y el Caribe atraviesa un periodo de profundo cambio demográfico</a:t>
            </a:r>
            <a:r>
              <a:rPr lang="es-CL" sz="2800" dirty="0">
                <a:solidFill>
                  <a:srgbClr val="333399">
                    <a:lumMod val="50000"/>
                  </a:srgbClr>
                </a:solidFill>
              </a:rPr>
              <a:t> </a:t>
            </a:r>
            <a:r>
              <a:rPr lang="en-US" sz="2800" dirty="0">
                <a:solidFill>
                  <a:srgbClr val="333399">
                    <a:lumMod val="50000"/>
                  </a:srgbClr>
                </a:solidFill>
              </a:rPr>
              <a:t> </a:t>
            </a:r>
            <a:endParaRPr lang="es-ES" sz="2800" dirty="0">
              <a:solidFill>
                <a:srgbClr val="333399">
                  <a:lumMod val="50000"/>
                </a:srgbClr>
              </a:solidFill>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196424804"/>
              </p:ext>
            </p:extLst>
          </p:nvPr>
        </p:nvGraphicFramePr>
        <p:xfrm>
          <a:off x="4953000" y="1524000"/>
          <a:ext cx="3733801" cy="4882321"/>
        </p:xfrm>
        <a:graphic>
          <a:graphicData uri="http://schemas.openxmlformats.org/drawingml/2006/table">
            <a:tbl>
              <a:tblPr firstRow="1" bandRow="1">
                <a:tableStyleId>{93296810-A885-4BE3-A3E7-6D5BEEA58F35}</a:tableStyleId>
              </a:tblPr>
              <a:tblGrid>
                <a:gridCol w="1244601">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1377121">
                <a:tc>
                  <a:txBody>
                    <a:bodyPr/>
                    <a:lstStyle/>
                    <a:p>
                      <a:pPr algn="ctr"/>
                      <a:r>
                        <a:rPr lang="es-CL" sz="1400" b="0" dirty="0"/>
                        <a:t>Periodo</a:t>
                      </a:r>
                      <a:endParaRPr lang="en-US" sz="1400" b="0" dirty="0">
                        <a:latin typeface="+mj-lt"/>
                      </a:endParaRPr>
                    </a:p>
                  </a:txBody>
                  <a:tcPr anchor="ctr">
                    <a:solidFill>
                      <a:srgbClr val="002060"/>
                    </a:solidFill>
                  </a:tcPr>
                </a:tc>
                <a:tc>
                  <a:txBody>
                    <a:bodyPr/>
                    <a:lstStyle/>
                    <a:p>
                      <a:pPr algn="ctr"/>
                      <a:r>
                        <a:rPr lang="es-CL" sz="1400" b="0" dirty="0"/>
                        <a:t>Tasa</a:t>
                      </a:r>
                      <a:r>
                        <a:rPr lang="es-CL" sz="1400" b="0" baseline="0" dirty="0"/>
                        <a:t> </a:t>
                      </a:r>
                      <a:r>
                        <a:rPr lang="es-CL" sz="1400" b="0" dirty="0"/>
                        <a:t>Global de Fecundidad</a:t>
                      </a:r>
                    </a:p>
                    <a:p>
                      <a:pPr algn="ctr"/>
                      <a:r>
                        <a:rPr lang="es-CL" sz="1400" b="0" dirty="0"/>
                        <a:t>(hijos por mujer)</a:t>
                      </a:r>
                      <a:endParaRPr lang="en-US" sz="1400" b="0" dirty="0">
                        <a:solidFill>
                          <a:schemeClr val="bg1"/>
                        </a:solidFill>
                        <a:latin typeface="+mj-lt"/>
                      </a:endParaRPr>
                    </a:p>
                  </a:txBody>
                  <a:tcPr anchor="ctr">
                    <a:solidFill>
                      <a:srgbClr val="002060"/>
                    </a:solidFill>
                  </a:tcPr>
                </a:tc>
                <a:tc>
                  <a:txBody>
                    <a:bodyPr/>
                    <a:lstStyle/>
                    <a:p>
                      <a:pPr algn="ctr"/>
                      <a:r>
                        <a:rPr lang="es-CL" sz="1400" b="0" dirty="0"/>
                        <a:t>Esperanza de Vida </a:t>
                      </a:r>
                    </a:p>
                    <a:p>
                      <a:pPr algn="ctr"/>
                      <a:r>
                        <a:rPr lang="es-CL" sz="1400" b="0" dirty="0"/>
                        <a:t>al Nacer</a:t>
                      </a:r>
                    </a:p>
                    <a:p>
                      <a:pPr algn="ctr"/>
                      <a:r>
                        <a:rPr lang="es-CL" sz="1400" b="0" dirty="0"/>
                        <a:t>(años)</a:t>
                      </a:r>
                      <a:endParaRPr lang="en-US" sz="1400" b="0" dirty="0">
                        <a:solidFill>
                          <a:schemeClr val="bg1"/>
                        </a:solidFill>
                        <a:latin typeface="+mj-lt"/>
                      </a:endParaRPr>
                    </a:p>
                  </a:txBody>
                  <a:tcPr anchor="ctr">
                    <a:solidFill>
                      <a:srgbClr val="002060"/>
                    </a:solidFill>
                  </a:tcPr>
                </a:tc>
                <a:extLst>
                  <a:ext uri="{0D108BD9-81ED-4DB2-BD59-A6C34878D82A}">
                    <a16:rowId xmlns:a16="http://schemas.microsoft.com/office/drawing/2014/main" val="10000"/>
                  </a:ext>
                </a:extLst>
              </a:tr>
              <a:tr h="608496">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400" u="none" strike="noStrike" kern="1200" dirty="0">
                          <a:solidFill>
                            <a:schemeClr val="bg1"/>
                          </a:solidFill>
                        </a:rPr>
                        <a:t>1950-1955</a:t>
                      </a:r>
                      <a:endParaRPr lang="en-US" sz="1400" b="0"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ctr" fontAlgn="t"/>
                      <a:r>
                        <a:rPr lang="en-US" sz="1400" u="none" strike="noStrike" dirty="0"/>
                        <a:t>5,9</a:t>
                      </a:r>
                    </a:p>
                    <a:p>
                      <a:pPr algn="ctr" fontAlgn="t"/>
                      <a:r>
                        <a:rPr lang="en-US" sz="1400" b="0" i="0" u="none" strike="noStrike" dirty="0">
                          <a:solidFill>
                            <a:srgbClr val="FF0000"/>
                          </a:solidFill>
                          <a:latin typeface="+mj-lt"/>
                        </a:rPr>
                        <a:t>(5.9)</a:t>
                      </a:r>
                    </a:p>
                  </a:txBody>
                  <a:tcPr marL="137160" marR="137160" marT="137160" marB="137160" anchor="ctr"/>
                </a:tc>
                <a:tc>
                  <a:txBody>
                    <a:bodyPr/>
                    <a:lstStyle/>
                    <a:p>
                      <a:pPr algn="ctr" fontAlgn="t"/>
                      <a:r>
                        <a:rPr lang="en-US" sz="1400" u="none" strike="noStrike" dirty="0"/>
                        <a:t>52</a:t>
                      </a:r>
                    </a:p>
                    <a:p>
                      <a:pPr algn="ctr" fontAlgn="t"/>
                      <a:r>
                        <a:rPr lang="en-US" sz="1400" b="0" i="0" u="none" strike="noStrike" dirty="0">
                          <a:solidFill>
                            <a:srgbClr val="FF0000"/>
                          </a:solidFill>
                          <a:latin typeface="+mj-lt"/>
                        </a:rPr>
                        <a:t>(56)</a:t>
                      </a:r>
                    </a:p>
                  </a:txBody>
                  <a:tcPr marL="137160" marR="137160" marT="137160" marB="137160" anchor="ctr"/>
                </a:tc>
                <a:extLst>
                  <a:ext uri="{0D108BD9-81ED-4DB2-BD59-A6C34878D82A}">
                    <a16:rowId xmlns:a16="http://schemas.microsoft.com/office/drawing/2014/main" val="10001"/>
                  </a:ext>
                </a:extLst>
              </a:tr>
              <a:tr h="608496">
                <a:tc>
                  <a:txBody>
                    <a:bodyPr/>
                    <a:lstStyle/>
                    <a:p>
                      <a:pPr marL="0" algn="ctr" defTabSz="457200" rtl="0" eaLnBrk="1" fontAlgn="t" latinLnBrk="0" hangingPunct="1"/>
                      <a:r>
                        <a:rPr lang="en-US" sz="1400" u="none" strike="noStrike" kern="1200" dirty="0">
                          <a:solidFill>
                            <a:schemeClr val="bg1"/>
                          </a:solidFill>
                        </a:rPr>
                        <a:t>1980-1985</a:t>
                      </a:r>
                      <a:endParaRPr lang="en-US" sz="1400" b="0" i="0" u="none" strike="noStrike" kern="1200" dirty="0">
                        <a:solidFill>
                          <a:schemeClr val="bg1"/>
                        </a:solidFill>
                        <a:latin typeface="+mj-lt"/>
                        <a:ea typeface="+mn-ea"/>
                        <a:cs typeface="+mn-cs"/>
                      </a:endParaRPr>
                    </a:p>
                  </a:txBody>
                  <a:tcPr marL="9525" marR="9525" marT="9525" marB="0" anchor="ctr">
                    <a:solidFill>
                      <a:srgbClr val="002060"/>
                    </a:solidFill>
                  </a:tcPr>
                </a:tc>
                <a:tc>
                  <a:txBody>
                    <a:bodyPr/>
                    <a:lstStyle/>
                    <a:p>
                      <a:pPr algn="ctr" fontAlgn="t"/>
                      <a:r>
                        <a:rPr lang="en-US" sz="1400" u="none" strike="noStrike" dirty="0"/>
                        <a:t>4,0</a:t>
                      </a:r>
                    </a:p>
                    <a:p>
                      <a:pPr algn="ctr" fontAlgn="t"/>
                      <a:r>
                        <a:rPr lang="en-US" sz="1400" b="0" i="0" u="none" strike="noStrike" dirty="0">
                          <a:solidFill>
                            <a:srgbClr val="FF0000"/>
                          </a:solidFill>
                          <a:latin typeface="+mj-lt"/>
                        </a:rPr>
                        <a:t>(</a:t>
                      </a:r>
                      <a:r>
                        <a:rPr lang="en-US" sz="1400" b="0" i="0" u="none" strike="noStrike" kern="1200" dirty="0">
                          <a:solidFill>
                            <a:srgbClr val="FF0000"/>
                          </a:solidFill>
                          <a:latin typeface="+mn-lt"/>
                          <a:ea typeface="+mn-ea"/>
                          <a:cs typeface="+mn-cs"/>
                        </a:rPr>
                        <a:t>3.5</a:t>
                      </a:r>
                      <a:r>
                        <a:rPr lang="en-US" sz="1400" b="0" i="0" u="none" strike="noStrike" dirty="0">
                          <a:solidFill>
                            <a:srgbClr val="FF0000"/>
                          </a:solidFill>
                          <a:latin typeface="+mj-lt"/>
                        </a:rPr>
                        <a:t>)</a:t>
                      </a:r>
                    </a:p>
                  </a:txBody>
                  <a:tcPr marL="137160" marR="137160" marT="137160" marB="137160" anchor="ctr"/>
                </a:tc>
                <a:tc>
                  <a:txBody>
                    <a:bodyPr/>
                    <a:lstStyle/>
                    <a:p>
                      <a:pPr algn="ctr" fontAlgn="t"/>
                      <a:r>
                        <a:rPr lang="en-US" sz="1400" u="none" strike="noStrike" dirty="0"/>
                        <a:t>65</a:t>
                      </a:r>
                    </a:p>
                    <a:p>
                      <a:pPr algn="ctr" fontAlgn="t"/>
                      <a:r>
                        <a:rPr lang="en-US" sz="1400" b="0" i="0" u="none" strike="noStrike" kern="1200" dirty="0">
                          <a:solidFill>
                            <a:srgbClr val="FF0000"/>
                          </a:solidFill>
                          <a:latin typeface="+mn-lt"/>
                          <a:ea typeface="+mn-ea"/>
                          <a:cs typeface="+mn-cs"/>
                        </a:rPr>
                        <a:t>(73.6)</a:t>
                      </a:r>
                      <a:endParaRPr lang="en-US" sz="1400" b="0" i="0" u="none" strike="noStrike" dirty="0">
                        <a:solidFill>
                          <a:srgbClr val="000000"/>
                        </a:solidFill>
                        <a:latin typeface="+mj-lt"/>
                      </a:endParaRPr>
                    </a:p>
                  </a:txBody>
                  <a:tcPr marL="137160" marR="137160" marT="137160" marB="137160" anchor="ctr"/>
                </a:tc>
                <a:extLst>
                  <a:ext uri="{0D108BD9-81ED-4DB2-BD59-A6C34878D82A}">
                    <a16:rowId xmlns:a16="http://schemas.microsoft.com/office/drawing/2014/main" val="10002"/>
                  </a:ext>
                </a:extLst>
              </a:tr>
              <a:tr h="608496">
                <a:tc>
                  <a:txBody>
                    <a:bodyPr/>
                    <a:lstStyle/>
                    <a:p>
                      <a:pPr marL="0" algn="ctr" defTabSz="457200" rtl="0" eaLnBrk="1" fontAlgn="t" latinLnBrk="0" hangingPunct="1"/>
                      <a:r>
                        <a:rPr lang="en-US" sz="1400" u="none" strike="noStrike" kern="1200" dirty="0">
                          <a:solidFill>
                            <a:schemeClr val="bg1"/>
                          </a:solidFill>
                        </a:rPr>
                        <a:t>2015-2020</a:t>
                      </a:r>
                      <a:endParaRPr lang="en-US" sz="1400" b="0" i="0" u="none" strike="noStrike" kern="1200" dirty="0">
                        <a:solidFill>
                          <a:schemeClr val="bg1"/>
                        </a:solidFill>
                        <a:latin typeface="+mj-lt"/>
                        <a:ea typeface="+mn-ea"/>
                        <a:cs typeface="+mn-cs"/>
                      </a:endParaRPr>
                    </a:p>
                  </a:txBody>
                  <a:tcPr marL="9525" marR="9525" marT="9525" marB="0" anchor="ctr">
                    <a:solidFill>
                      <a:srgbClr val="002060"/>
                    </a:solidFill>
                  </a:tcPr>
                </a:tc>
                <a:tc>
                  <a:txBody>
                    <a:bodyPr/>
                    <a:lstStyle/>
                    <a:p>
                      <a:pPr algn="ctr" fontAlgn="t"/>
                      <a:r>
                        <a:rPr lang="en-US" sz="1400" u="none" strike="noStrike" dirty="0"/>
                        <a:t>2,0</a:t>
                      </a:r>
                    </a:p>
                    <a:p>
                      <a:pPr algn="ctr" fontAlgn="t"/>
                      <a:r>
                        <a:rPr lang="en-US" sz="1400" b="0" i="0" u="none" strike="noStrike" dirty="0">
                          <a:solidFill>
                            <a:srgbClr val="FF0000"/>
                          </a:solidFill>
                          <a:latin typeface="+mj-lt"/>
                        </a:rPr>
                        <a:t>(</a:t>
                      </a:r>
                      <a:r>
                        <a:rPr lang="en-US" sz="1400" b="0" i="0" u="none" strike="noStrike" kern="1200" dirty="0">
                          <a:solidFill>
                            <a:srgbClr val="FF0000"/>
                          </a:solidFill>
                          <a:latin typeface="+mn-lt"/>
                          <a:ea typeface="+mn-ea"/>
                          <a:cs typeface="+mn-cs"/>
                        </a:rPr>
                        <a:t>1.7</a:t>
                      </a:r>
                      <a:r>
                        <a:rPr lang="en-US" sz="1400" b="0" i="0" u="none" strike="noStrike" dirty="0">
                          <a:solidFill>
                            <a:srgbClr val="FF0000"/>
                          </a:solidFill>
                          <a:latin typeface="+mj-lt"/>
                        </a:rPr>
                        <a:t>)</a:t>
                      </a:r>
                    </a:p>
                  </a:txBody>
                  <a:tcPr marL="137160" marR="137160" marT="137160" marB="137160" anchor="ctr"/>
                </a:tc>
                <a:tc>
                  <a:txBody>
                    <a:bodyPr/>
                    <a:lstStyle/>
                    <a:p>
                      <a:pPr algn="ctr" fontAlgn="t"/>
                      <a:r>
                        <a:rPr lang="en-US" sz="1400" u="none" strike="noStrike" dirty="0"/>
                        <a:t>75</a:t>
                      </a:r>
                    </a:p>
                    <a:p>
                      <a:pPr algn="ctr" fontAlgn="t"/>
                      <a:r>
                        <a:rPr lang="en-US" sz="1400" b="0" i="0" u="none" strike="noStrike" kern="1200" dirty="0">
                          <a:solidFill>
                            <a:srgbClr val="FF0000"/>
                          </a:solidFill>
                          <a:latin typeface="+mn-lt"/>
                          <a:ea typeface="+mn-ea"/>
                          <a:cs typeface="+mn-cs"/>
                        </a:rPr>
                        <a:t>(80)</a:t>
                      </a:r>
                      <a:endParaRPr lang="en-US" sz="1400" b="0" i="0" u="none" strike="noStrike" dirty="0">
                        <a:solidFill>
                          <a:srgbClr val="000000"/>
                        </a:solidFill>
                        <a:latin typeface="+mj-lt"/>
                      </a:endParaRPr>
                    </a:p>
                  </a:txBody>
                  <a:tcPr marL="137160" marR="137160" marT="137160" marB="137160" anchor="ctr"/>
                </a:tc>
                <a:extLst>
                  <a:ext uri="{0D108BD9-81ED-4DB2-BD59-A6C34878D82A}">
                    <a16:rowId xmlns:a16="http://schemas.microsoft.com/office/drawing/2014/main" val="10003"/>
                  </a:ext>
                </a:extLst>
              </a:tr>
              <a:tr h="608496">
                <a:tc>
                  <a:txBody>
                    <a:bodyPr/>
                    <a:lstStyle/>
                    <a:p>
                      <a:pPr marL="0" algn="ctr" defTabSz="457200" rtl="0" eaLnBrk="1" fontAlgn="t" latinLnBrk="0" hangingPunct="1"/>
                      <a:r>
                        <a:rPr lang="en-US" sz="1400" u="none" strike="noStrike" kern="1200" dirty="0">
                          <a:solidFill>
                            <a:schemeClr val="bg1"/>
                          </a:solidFill>
                        </a:rPr>
                        <a:t>2040-2045</a:t>
                      </a:r>
                      <a:endParaRPr lang="en-US" sz="1400" b="0" i="0" u="none" strike="noStrike" kern="1200" dirty="0">
                        <a:solidFill>
                          <a:schemeClr val="bg1"/>
                        </a:solidFill>
                        <a:latin typeface="+mj-lt"/>
                        <a:ea typeface="+mn-ea"/>
                        <a:cs typeface="+mn-cs"/>
                      </a:endParaRPr>
                    </a:p>
                  </a:txBody>
                  <a:tcPr marL="9525" marR="9525" marT="9525" marB="0" anchor="ctr">
                    <a:solidFill>
                      <a:srgbClr val="002060"/>
                    </a:solidFill>
                  </a:tcPr>
                </a:tc>
                <a:tc>
                  <a:txBody>
                    <a:bodyPr/>
                    <a:lstStyle/>
                    <a:p>
                      <a:pPr algn="ctr" fontAlgn="t"/>
                      <a:r>
                        <a:rPr lang="en-US" sz="1400" u="none" strike="noStrike" dirty="0"/>
                        <a:t>1,9</a:t>
                      </a:r>
                    </a:p>
                    <a:p>
                      <a:pPr algn="ctr" fontAlgn="t"/>
                      <a:r>
                        <a:rPr lang="en-US" sz="1400" b="0" i="0" u="none" strike="noStrike" dirty="0">
                          <a:solidFill>
                            <a:srgbClr val="FF0000"/>
                          </a:solidFill>
                          <a:latin typeface="+mj-lt"/>
                        </a:rPr>
                        <a:t>(</a:t>
                      </a:r>
                      <a:r>
                        <a:rPr lang="en-US" sz="1400" b="0" i="0" u="none" strike="noStrike" kern="1200" dirty="0">
                          <a:solidFill>
                            <a:srgbClr val="FF0000"/>
                          </a:solidFill>
                          <a:latin typeface="+mn-lt"/>
                          <a:ea typeface="+mn-ea"/>
                          <a:cs typeface="+mn-cs"/>
                        </a:rPr>
                        <a:t>1.7</a:t>
                      </a:r>
                      <a:r>
                        <a:rPr lang="en-US" sz="1400" b="0" i="0" u="none" strike="noStrike" dirty="0">
                          <a:solidFill>
                            <a:srgbClr val="FF0000"/>
                          </a:solidFill>
                          <a:latin typeface="+mj-lt"/>
                        </a:rPr>
                        <a:t>)</a:t>
                      </a:r>
                    </a:p>
                  </a:txBody>
                  <a:tcPr marL="137160" marR="137160" marT="137160" marB="137160" anchor="ctr"/>
                </a:tc>
                <a:tc>
                  <a:txBody>
                    <a:bodyPr/>
                    <a:lstStyle/>
                    <a:p>
                      <a:pPr algn="ctr" fontAlgn="t"/>
                      <a:r>
                        <a:rPr lang="en-US" sz="1400" u="none" strike="noStrike" dirty="0"/>
                        <a:t>81</a:t>
                      </a:r>
                    </a:p>
                    <a:p>
                      <a:pPr algn="ctr" fontAlgn="t"/>
                      <a:r>
                        <a:rPr lang="en-US" sz="1400" b="0" i="0" u="none" strike="noStrike" kern="1200" dirty="0">
                          <a:solidFill>
                            <a:srgbClr val="FF0000"/>
                          </a:solidFill>
                          <a:latin typeface="+mn-lt"/>
                          <a:ea typeface="+mn-ea"/>
                          <a:cs typeface="+mn-cs"/>
                        </a:rPr>
                        <a:t>(84)</a:t>
                      </a:r>
                      <a:endParaRPr lang="en-US" sz="1400" b="0" i="0" u="none" strike="noStrike" dirty="0">
                        <a:solidFill>
                          <a:srgbClr val="000000"/>
                        </a:solidFill>
                        <a:latin typeface="+mj-lt"/>
                      </a:endParaRPr>
                    </a:p>
                  </a:txBody>
                  <a:tcPr marL="137160" marR="137160" marT="137160" marB="137160" anchor="ctr"/>
                </a:tc>
                <a:extLst>
                  <a:ext uri="{0D108BD9-81ED-4DB2-BD59-A6C34878D82A}">
                    <a16:rowId xmlns:a16="http://schemas.microsoft.com/office/drawing/2014/main" val="10004"/>
                  </a:ext>
                </a:extLst>
              </a:tr>
              <a:tr h="608496">
                <a:tc>
                  <a:txBody>
                    <a:bodyPr/>
                    <a:lstStyle/>
                    <a:p>
                      <a:pPr marL="0" algn="ctr" defTabSz="457200" rtl="0" eaLnBrk="1" fontAlgn="t" latinLnBrk="0" hangingPunct="1"/>
                      <a:r>
                        <a:rPr lang="en-US" sz="1400" u="none" strike="noStrike" kern="1200" dirty="0">
                          <a:solidFill>
                            <a:schemeClr val="bg1"/>
                          </a:solidFill>
                        </a:rPr>
                        <a:t>2070-2075</a:t>
                      </a:r>
                      <a:endParaRPr lang="en-US" sz="1400" b="0" i="0" u="none" strike="noStrike" kern="1200" dirty="0">
                        <a:solidFill>
                          <a:schemeClr val="bg1"/>
                        </a:solidFill>
                        <a:latin typeface="+mj-lt"/>
                        <a:ea typeface="+mn-ea"/>
                        <a:cs typeface="+mn-cs"/>
                      </a:endParaRPr>
                    </a:p>
                  </a:txBody>
                  <a:tcPr marL="9525" marR="9525" marT="9525" marB="0" anchor="ctr">
                    <a:solidFill>
                      <a:srgbClr val="002060"/>
                    </a:solidFill>
                  </a:tcPr>
                </a:tc>
                <a:tc>
                  <a:txBody>
                    <a:bodyPr/>
                    <a:lstStyle/>
                    <a:p>
                      <a:pPr algn="ctr" fontAlgn="t"/>
                      <a:r>
                        <a:rPr lang="en-US" sz="1400" u="none" strike="noStrike" dirty="0"/>
                        <a:t>1,9</a:t>
                      </a:r>
                    </a:p>
                    <a:p>
                      <a:pPr algn="ctr" fontAlgn="t"/>
                      <a:r>
                        <a:rPr lang="en-US" sz="1400" b="0" i="0" u="none" strike="noStrike" kern="1200" dirty="0">
                          <a:solidFill>
                            <a:srgbClr val="FF0000"/>
                          </a:solidFill>
                          <a:latin typeface="+mn-lt"/>
                          <a:ea typeface="+mn-ea"/>
                          <a:cs typeface="+mn-cs"/>
                        </a:rPr>
                        <a:t>(1.8)</a:t>
                      </a:r>
                      <a:endParaRPr lang="en-US" sz="1400" b="0" i="0" u="none" strike="noStrike" dirty="0">
                        <a:solidFill>
                          <a:schemeClr val="tx1"/>
                        </a:solidFill>
                        <a:latin typeface="+mj-lt"/>
                      </a:endParaRPr>
                    </a:p>
                  </a:txBody>
                  <a:tcPr marL="137160" marR="137160" marT="137160" marB="137160" anchor="ctr"/>
                </a:tc>
                <a:tc>
                  <a:txBody>
                    <a:bodyPr/>
                    <a:lstStyle/>
                    <a:p>
                      <a:pPr algn="ctr" fontAlgn="t"/>
                      <a:r>
                        <a:rPr lang="en-US" sz="1400" u="none" strike="noStrike" dirty="0"/>
                        <a:t>85</a:t>
                      </a:r>
                    </a:p>
                    <a:p>
                      <a:pPr algn="ctr" fontAlgn="t"/>
                      <a:r>
                        <a:rPr lang="en-US" sz="1400" b="0" i="0" u="none" strike="noStrike" kern="1200" dirty="0">
                          <a:solidFill>
                            <a:srgbClr val="FF0000"/>
                          </a:solidFill>
                          <a:latin typeface="+mn-lt"/>
                          <a:ea typeface="+mn-ea"/>
                          <a:cs typeface="+mn-cs"/>
                        </a:rPr>
                        <a:t>(88)</a:t>
                      </a:r>
                      <a:endParaRPr lang="en-US" sz="1400" b="0" i="0" u="none" strike="noStrike" dirty="0">
                        <a:solidFill>
                          <a:schemeClr val="tx1"/>
                        </a:solidFill>
                        <a:latin typeface="+mj-lt"/>
                      </a:endParaRPr>
                    </a:p>
                  </a:txBody>
                  <a:tcPr marL="137160" marR="137160" marT="137160" marB="137160" anchor="ctr"/>
                </a:tc>
                <a:extLst>
                  <a:ext uri="{0D108BD9-81ED-4DB2-BD59-A6C34878D82A}">
                    <a16:rowId xmlns:a16="http://schemas.microsoft.com/office/drawing/2014/main" val="10005"/>
                  </a:ext>
                </a:extLst>
              </a:tr>
            </a:tbl>
          </a:graphicData>
        </a:graphic>
      </p:graphicFrame>
      <p:sp>
        <p:nvSpPr>
          <p:cNvPr id="8" name="Text Placeholder 3"/>
          <p:cNvSpPr txBox="1">
            <a:spLocks/>
          </p:cNvSpPr>
          <p:nvPr/>
        </p:nvSpPr>
        <p:spPr>
          <a:xfrm>
            <a:off x="990600" y="1524000"/>
            <a:ext cx="3886200" cy="4919663"/>
          </a:xfrm>
          <a:prstGeom prst="rect">
            <a:avLst/>
          </a:prstGeom>
        </p:spPr>
        <p:txBody>
          <a:bodyPr/>
          <a:lstStyle/>
          <a:p>
            <a:pPr marL="342900" indent="-342900">
              <a:spcBef>
                <a:spcPct val="20000"/>
              </a:spcBef>
              <a:buFontTx/>
              <a:buChar char="•"/>
              <a:defRPr/>
            </a:pPr>
            <a:r>
              <a:rPr lang="es-CL" sz="2000" b="1" kern="0" dirty="0">
                <a:solidFill>
                  <a:srgbClr val="333399"/>
                </a:solidFill>
                <a:latin typeface="Arial"/>
              </a:rPr>
              <a:t>Fecundidad en descenso</a:t>
            </a:r>
            <a:endParaRPr lang="es-ES_tradnl" sz="800" kern="0" dirty="0">
              <a:solidFill>
                <a:srgbClr val="000000"/>
              </a:solidFill>
              <a:latin typeface="Arial"/>
            </a:endParaRPr>
          </a:p>
          <a:p>
            <a:pPr marL="458788" lvl="1" indent="-293688">
              <a:spcBef>
                <a:spcPct val="20000"/>
              </a:spcBef>
              <a:buFont typeface="Wingdings" pitchFamily="2" charset="2"/>
              <a:buChar char="Ø"/>
              <a:defRPr/>
            </a:pPr>
            <a:r>
              <a:rPr lang="es-ES_tradnl" sz="1600" kern="0" dirty="0">
                <a:solidFill>
                  <a:srgbClr val="000000"/>
                </a:solidFill>
                <a:latin typeface="Arial"/>
              </a:rPr>
              <a:t>actualmente por debajo del  reemplazo</a:t>
            </a:r>
            <a:endParaRPr lang="es-ES_tradnl" sz="800" kern="0" dirty="0">
              <a:solidFill>
                <a:srgbClr val="000000"/>
              </a:solidFill>
              <a:latin typeface="Arial"/>
            </a:endParaRPr>
          </a:p>
          <a:p>
            <a:pPr marL="458788" lvl="1" indent="-293688">
              <a:spcBef>
                <a:spcPct val="20000"/>
              </a:spcBef>
              <a:spcAft>
                <a:spcPts val="600"/>
              </a:spcAft>
              <a:buFont typeface="Wingdings" pitchFamily="2" charset="2"/>
              <a:buChar char="Ø"/>
              <a:defRPr/>
            </a:pPr>
            <a:r>
              <a:rPr lang="es-ES_tradnl" sz="1600" kern="0" dirty="0">
                <a:solidFill>
                  <a:srgbClr val="000000"/>
                </a:solidFill>
                <a:latin typeface="Arial"/>
              </a:rPr>
              <a:t> ojo: se mantienen diferencias</a:t>
            </a:r>
            <a:endParaRPr lang="es-ES_tradnl" sz="800" kern="0" dirty="0">
              <a:solidFill>
                <a:srgbClr val="000000"/>
              </a:solidFill>
              <a:latin typeface="Arial"/>
            </a:endParaRPr>
          </a:p>
          <a:p>
            <a:pPr marL="0" lvl="1" indent="-285750">
              <a:spcBef>
                <a:spcPct val="20000"/>
              </a:spcBef>
              <a:buFont typeface="Arial" pitchFamily="34" charset="0"/>
              <a:buChar char="•"/>
              <a:defRPr/>
            </a:pPr>
            <a:r>
              <a:rPr lang="es-ES" sz="2000" b="1" kern="0" dirty="0">
                <a:solidFill>
                  <a:srgbClr val="333399"/>
                </a:solidFill>
                <a:latin typeface="Arial"/>
              </a:rPr>
              <a:t>Una vida más prolongada</a:t>
            </a:r>
          </a:p>
          <a:p>
            <a:pPr marL="457200" lvl="2" indent="-285750">
              <a:spcBef>
                <a:spcPct val="20000"/>
              </a:spcBef>
              <a:spcAft>
                <a:spcPts val="600"/>
              </a:spcAft>
              <a:buFont typeface="Wingdings" pitchFamily="2" charset="2"/>
              <a:buChar char="Ø"/>
              <a:defRPr/>
            </a:pPr>
            <a:r>
              <a:rPr lang="es-CL" sz="1600" kern="0" dirty="0">
                <a:solidFill>
                  <a:srgbClr val="000000"/>
                </a:solidFill>
                <a:latin typeface="Arial"/>
              </a:rPr>
              <a:t>24 años de ganancia promedio de duración de vida entre 1950 y 2015 (4 años por década)</a:t>
            </a:r>
            <a:endParaRPr lang="es-ES" sz="2000" b="1" kern="0" dirty="0">
              <a:solidFill>
                <a:srgbClr val="333399"/>
              </a:solidFill>
              <a:latin typeface="Arial"/>
            </a:endParaRPr>
          </a:p>
          <a:p>
            <a:pPr marL="0" lvl="1" indent="-285750">
              <a:spcBef>
                <a:spcPct val="20000"/>
              </a:spcBef>
              <a:buFont typeface="Arial" pitchFamily="34" charset="0"/>
              <a:buChar char="•"/>
              <a:defRPr/>
            </a:pPr>
            <a:r>
              <a:rPr lang="es-ES" sz="2000" b="1" kern="0" dirty="0">
                <a:solidFill>
                  <a:srgbClr val="333399"/>
                </a:solidFill>
                <a:latin typeface="Arial"/>
              </a:rPr>
              <a:t>Respecto a desarrollados</a:t>
            </a:r>
          </a:p>
          <a:p>
            <a:pPr lvl="1" indent="-292100">
              <a:buFont typeface="Wingdings" pitchFamily="2" charset="2"/>
              <a:buChar char="Ø"/>
            </a:pPr>
            <a:r>
              <a:rPr lang="es-CL" sz="1600" dirty="0">
                <a:solidFill>
                  <a:srgbClr val="000000"/>
                </a:solidFill>
              </a:rPr>
              <a:t>más reciente</a:t>
            </a:r>
          </a:p>
          <a:p>
            <a:pPr lvl="1" indent="-292100">
              <a:buFont typeface="Wingdings" pitchFamily="2" charset="2"/>
              <a:buChar char="Ø"/>
            </a:pPr>
            <a:r>
              <a:rPr lang="es-CL" sz="1600" dirty="0">
                <a:solidFill>
                  <a:srgbClr val="000000"/>
                </a:solidFill>
              </a:rPr>
              <a:t>más intenso</a:t>
            </a:r>
          </a:p>
          <a:p>
            <a:pPr lvl="1" indent="-292100">
              <a:buFont typeface="Wingdings" pitchFamily="2" charset="2"/>
              <a:buChar char="Ø"/>
            </a:pPr>
            <a:r>
              <a:rPr lang="es-CL" sz="1600" dirty="0">
                <a:solidFill>
                  <a:srgbClr val="000000"/>
                </a:solidFill>
              </a:rPr>
              <a:t>más heterogéneo entre países y al interior de ellos</a:t>
            </a:r>
          </a:p>
          <a:p>
            <a:pPr lvl="1" indent="-292100">
              <a:buFont typeface="Wingdings" pitchFamily="2" charset="2"/>
              <a:buChar char="Ø"/>
            </a:pPr>
            <a:r>
              <a:rPr lang="es-CL" sz="1600" dirty="0">
                <a:solidFill>
                  <a:srgbClr val="000000"/>
                </a:solidFill>
              </a:rPr>
              <a:t>contexto socioeconómico diferente </a:t>
            </a:r>
            <a:endParaRPr lang="en-US" sz="1600" kern="0" dirty="0">
              <a:solidFill>
                <a:srgbClr val="000000"/>
              </a:solidFill>
              <a:latin typeface="Arial"/>
            </a:endParaRPr>
          </a:p>
          <a:p>
            <a:pPr marL="0" lvl="1" indent="-285750">
              <a:spcBef>
                <a:spcPct val="20000"/>
              </a:spcBef>
              <a:buFontTx/>
              <a:buChar char="–"/>
              <a:defRPr/>
            </a:pPr>
            <a:endParaRPr lang="es-ES_tradnl" sz="2800" kern="0" dirty="0">
              <a:solidFill>
                <a:srgbClr val="000000"/>
              </a:solidFill>
              <a:latin typeface="Arial"/>
            </a:endParaRPr>
          </a:p>
          <a:p>
            <a:pPr marL="0" lvl="1" indent="-285750">
              <a:spcBef>
                <a:spcPct val="20000"/>
              </a:spcBef>
              <a:buFontTx/>
              <a:buChar char="–"/>
              <a:defRPr/>
            </a:pPr>
            <a:endParaRPr lang="es-ES_tradnl" sz="2800" kern="0" dirty="0">
              <a:solidFill>
                <a:srgbClr val="000000"/>
              </a:solidFill>
              <a:latin typeface="Arial"/>
            </a:endParaRPr>
          </a:p>
          <a:p>
            <a:pPr marL="342900" indent="-342900">
              <a:spcBef>
                <a:spcPct val="20000"/>
              </a:spcBef>
              <a:buFontTx/>
              <a:buChar char="•"/>
              <a:defRPr/>
            </a:pPr>
            <a:endParaRPr lang="en-US" sz="3200" kern="0" dirty="0">
              <a:solidFill>
                <a:srgbClr val="000000"/>
              </a:solidFill>
              <a:latin typeface="Arial"/>
            </a:endParaRPr>
          </a:p>
        </p:txBody>
      </p:sp>
    </p:spTree>
    <p:extLst>
      <p:ext uri="{BB962C8B-B14F-4D97-AF65-F5344CB8AC3E}">
        <p14:creationId xmlns:p14="http://schemas.microsoft.com/office/powerpoint/2010/main" val="19618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15616" y="332656"/>
            <a:ext cx="7313612" cy="1143000"/>
          </a:xfrm>
        </p:spPr>
        <p:txBody>
          <a:bodyPr/>
          <a:lstStyle/>
          <a:p>
            <a:pPr algn="ctr" eaLnBrk="1" hangingPunct="1"/>
            <a:r>
              <a:rPr lang="es-CL" sz="3200" dirty="0">
                <a:solidFill>
                  <a:srgbClr val="002060"/>
                </a:solidFill>
              </a:rPr>
              <a:t>Tres instituciones sociales moderan </a:t>
            </a:r>
            <a:br>
              <a:rPr lang="es-CL" sz="3200" dirty="0">
                <a:solidFill>
                  <a:srgbClr val="002060"/>
                </a:solidFill>
              </a:rPr>
            </a:br>
            <a:r>
              <a:rPr lang="es-CL" sz="3200" dirty="0">
                <a:solidFill>
                  <a:srgbClr val="002060"/>
                </a:solidFill>
              </a:rPr>
              <a:t>estos flujos de recursos entre edades</a:t>
            </a:r>
          </a:p>
        </p:txBody>
      </p:sp>
      <p:graphicFrame>
        <p:nvGraphicFramePr>
          <p:cNvPr id="6" name="Content Placeholder 5"/>
          <p:cNvGraphicFramePr>
            <a:graphicFrameLocks noGrp="1"/>
          </p:cNvGraphicFramePr>
          <p:nvPr>
            <p:ph idx="4294967295"/>
          </p:nvPr>
        </p:nvGraphicFramePr>
        <p:xfrm>
          <a:off x="1066800" y="16764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Up Arrow 6"/>
          <p:cNvSpPr>
            <a:spLocks noChangeAspect="1"/>
          </p:cNvSpPr>
          <p:nvPr/>
        </p:nvSpPr>
        <p:spPr bwMode="auto">
          <a:xfrm>
            <a:off x="4419600" y="4191000"/>
            <a:ext cx="1235075" cy="1235075"/>
          </a:xfrm>
          <a:custGeom>
            <a:avLst/>
            <a:gdLst>
              <a:gd name="T0" fmla="*/ 617538 w 1235075"/>
              <a:gd name="T1" fmla="*/ 0 h 1235075"/>
              <a:gd name="T2" fmla="*/ 0 w 1235075"/>
              <a:gd name="T3" fmla="*/ 926306 h 1235075"/>
              <a:gd name="T4" fmla="*/ 617538 w 1235075"/>
              <a:gd name="T5" fmla="*/ 1080691 h 1235075"/>
              <a:gd name="T6" fmla="*/ 1235075 w 1235075"/>
              <a:gd name="T7" fmla="*/ 926306 h 1235075"/>
              <a:gd name="T8" fmla="*/ 3 60000 65536"/>
              <a:gd name="T9" fmla="*/ 2 60000 65536"/>
              <a:gd name="T10" fmla="*/ 1 60000 65536"/>
              <a:gd name="T11" fmla="*/ 0 60000 65536"/>
              <a:gd name="T12" fmla="*/ 154384 w 1235075"/>
              <a:gd name="T13" fmla="*/ 771922 h 1235075"/>
              <a:gd name="T14" fmla="*/ 1080691 w 1235075"/>
              <a:gd name="T15" fmla="*/ 1080691 h 1235075"/>
            </a:gdLst>
            <a:ahLst/>
            <a:cxnLst>
              <a:cxn ang="T8">
                <a:pos x="T0" y="T1"/>
              </a:cxn>
              <a:cxn ang="T9">
                <a:pos x="T2" y="T3"/>
              </a:cxn>
              <a:cxn ang="T10">
                <a:pos x="T4" y="T5"/>
              </a:cxn>
              <a:cxn ang="T11">
                <a:pos x="T6" y="T7"/>
              </a:cxn>
            </a:cxnLst>
            <a:rect l="T12" t="T13" r="T14" b="T15"/>
            <a:pathLst>
              <a:path w="1235075" h="1235075">
                <a:moveTo>
                  <a:pt x="0" y="926306"/>
                </a:moveTo>
                <a:lnTo>
                  <a:pt x="308769" y="617538"/>
                </a:lnTo>
                <a:lnTo>
                  <a:pt x="308769" y="771922"/>
                </a:lnTo>
                <a:lnTo>
                  <a:pt x="463153" y="771922"/>
                </a:lnTo>
                <a:lnTo>
                  <a:pt x="463153" y="308769"/>
                </a:lnTo>
                <a:lnTo>
                  <a:pt x="308769" y="308769"/>
                </a:lnTo>
                <a:lnTo>
                  <a:pt x="617538" y="0"/>
                </a:lnTo>
                <a:lnTo>
                  <a:pt x="926306" y="308769"/>
                </a:lnTo>
                <a:lnTo>
                  <a:pt x="771922" y="308769"/>
                </a:lnTo>
                <a:lnTo>
                  <a:pt x="771922" y="771922"/>
                </a:lnTo>
                <a:lnTo>
                  <a:pt x="926306" y="771922"/>
                </a:lnTo>
                <a:lnTo>
                  <a:pt x="926306" y="617538"/>
                </a:lnTo>
                <a:lnTo>
                  <a:pt x="1235075" y="926306"/>
                </a:lnTo>
                <a:lnTo>
                  <a:pt x="926306" y="1235075"/>
                </a:lnTo>
                <a:lnTo>
                  <a:pt x="926306" y="1080691"/>
                </a:lnTo>
                <a:lnTo>
                  <a:pt x="308769" y="1080691"/>
                </a:lnTo>
                <a:lnTo>
                  <a:pt x="308769" y="1235075"/>
                </a:lnTo>
                <a:close/>
              </a:path>
            </a:pathLst>
          </a:custGeom>
          <a:solidFill>
            <a:schemeClr val="tx1"/>
          </a:solidFill>
          <a:ln w="9525">
            <a:solidFill>
              <a:schemeClr val="tx1"/>
            </a:solidFill>
            <a:miter lim="800000"/>
            <a:headEnd/>
            <a:tailEnd/>
          </a:ln>
          <a:effectLst>
            <a:outerShdw dist="23000" dir="5400000" rotWithShape="0">
              <a:srgbClr val="808080">
                <a:alpha val="34999"/>
              </a:srgbClr>
            </a:outerShdw>
          </a:effectLst>
        </p:spPr>
        <p:txBody>
          <a:bodyPr/>
          <a:lstStyle/>
          <a:p>
            <a:endParaRPr lang="en-US"/>
          </a:p>
        </p:txBody>
      </p:sp>
    </p:spTree>
    <p:extLst>
      <p:ext uri="{BB962C8B-B14F-4D97-AF65-F5344CB8AC3E}">
        <p14:creationId xmlns:p14="http://schemas.microsoft.com/office/powerpoint/2010/main" val="1428251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15616" y="332656"/>
            <a:ext cx="7313612" cy="1143000"/>
          </a:xfrm>
        </p:spPr>
        <p:txBody>
          <a:bodyPr/>
          <a:lstStyle/>
          <a:p>
            <a:pPr algn="ctr" eaLnBrk="1" hangingPunct="1"/>
            <a:r>
              <a:rPr lang="es-CL" sz="3200" dirty="0">
                <a:solidFill>
                  <a:srgbClr val="002060"/>
                </a:solidFill>
              </a:rPr>
              <a:t>Tres instituciones sociales moderan </a:t>
            </a:r>
            <a:br>
              <a:rPr lang="es-CL" sz="3200" dirty="0">
                <a:solidFill>
                  <a:srgbClr val="002060"/>
                </a:solidFill>
              </a:rPr>
            </a:br>
            <a:r>
              <a:rPr lang="es-CL" sz="3200" dirty="0">
                <a:solidFill>
                  <a:srgbClr val="002060"/>
                </a:solidFill>
              </a:rPr>
              <a:t>estos flujos de recursos entre edades</a:t>
            </a:r>
          </a:p>
        </p:txBody>
      </p:sp>
      <p:graphicFrame>
        <p:nvGraphicFramePr>
          <p:cNvPr id="6" name="Content Placeholder 5"/>
          <p:cNvGraphicFramePr>
            <a:graphicFrameLocks noGrp="1"/>
          </p:cNvGraphicFramePr>
          <p:nvPr>
            <p:ph idx="4294967295"/>
          </p:nvPr>
        </p:nvGraphicFramePr>
        <p:xfrm>
          <a:off x="1066800" y="16764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Up Arrow 6"/>
          <p:cNvSpPr>
            <a:spLocks noChangeAspect="1"/>
          </p:cNvSpPr>
          <p:nvPr/>
        </p:nvSpPr>
        <p:spPr bwMode="auto">
          <a:xfrm>
            <a:off x="4419600" y="4191000"/>
            <a:ext cx="1235075" cy="1235075"/>
          </a:xfrm>
          <a:custGeom>
            <a:avLst/>
            <a:gdLst>
              <a:gd name="T0" fmla="*/ 617538 w 1235075"/>
              <a:gd name="T1" fmla="*/ 0 h 1235075"/>
              <a:gd name="T2" fmla="*/ 0 w 1235075"/>
              <a:gd name="T3" fmla="*/ 926306 h 1235075"/>
              <a:gd name="T4" fmla="*/ 617538 w 1235075"/>
              <a:gd name="T5" fmla="*/ 1080691 h 1235075"/>
              <a:gd name="T6" fmla="*/ 1235075 w 1235075"/>
              <a:gd name="T7" fmla="*/ 926306 h 1235075"/>
              <a:gd name="T8" fmla="*/ 3 60000 65536"/>
              <a:gd name="T9" fmla="*/ 2 60000 65536"/>
              <a:gd name="T10" fmla="*/ 1 60000 65536"/>
              <a:gd name="T11" fmla="*/ 0 60000 65536"/>
              <a:gd name="T12" fmla="*/ 154384 w 1235075"/>
              <a:gd name="T13" fmla="*/ 771922 h 1235075"/>
              <a:gd name="T14" fmla="*/ 1080691 w 1235075"/>
              <a:gd name="T15" fmla="*/ 1080691 h 1235075"/>
            </a:gdLst>
            <a:ahLst/>
            <a:cxnLst>
              <a:cxn ang="T8">
                <a:pos x="T0" y="T1"/>
              </a:cxn>
              <a:cxn ang="T9">
                <a:pos x="T2" y="T3"/>
              </a:cxn>
              <a:cxn ang="T10">
                <a:pos x="T4" y="T5"/>
              </a:cxn>
              <a:cxn ang="T11">
                <a:pos x="T6" y="T7"/>
              </a:cxn>
            </a:cxnLst>
            <a:rect l="T12" t="T13" r="T14" b="T15"/>
            <a:pathLst>
              <a:path w="1235075" h="1235075">
                <a:moveTo>
                  <a:pt x="0" y="926306"/>
                </a:moveTo>
                <a:lnTo>
                  <a:pt x="308769" y="617538"/>
                </a:lnTo>
                <a:lnTo>
                  <a:pt x="308769" y="771922"/>
                </a:lnTo>
                <a:lnTo>
                  <a:pt x="463153" y="771922"/>
                </a:lnTo>
                <a:lnTo>
                  <a:pt x="463153" y="308769"/>
                </a:lnTo>
                <a:lnTo>
                  <a:pt x="308769" y="308769"/>
                </a:lnTo>
                <a:lnTo>
                  <a:pt x="617538" y="0"/>
                </a:lnTo>
                <a:lnTo>
                  <a:pt x="926306" y="308769"/>
                </a:lnTo>
                <a:lnTo>
                  <a:pt x="771922" y="308769"/>
                </a:lnTo>
                <a:lnTo>
                  <a:pt x="771922" y="771922"/>
                </a:lnTo>
                <a:lnTo>
                  <a:pt x="926306" y="771922"/>
                </a:lnTo>
                <a:lnTo>
                  <a:pt x="926306" y="617538"/>
                </a:lnTo>
                <a:lnTo>
                  <a:pt x="1235075" y="926306"/>
                </a:lnTo>
                <a:lnTo>
                  <a:pt x="926306" y="1235075"/>
                </a:lnTo>
                <a:lnTo>
                  <a:pt x="926306" y="1080691"/>
                </a:lnTo>
                <a:lnTo>
                  <a:pt x="308769" y="1080691"/>
                </a:lnTo>
                <a:lnTo>
                  <a:pt x="308769" y="1235075"/>
                </a:lnTo>
                <a:close/>
              </a:path>
            </a:pathLst>
          </a:custGeom>
          <a:solidFill>
            <a:schemeClr val="tx1"/>
          </a:solidFill>
          <a:ln w="9525">
            <a:solidFill>
              <a:schemeClr val="tx1"/>
            </a:solidFill>
            <a:miter lim="800000"/>
            <a:headEnd/>
            <a:tailEnd/>
          </a:ln>
          <a:effectLst>
            <a:outerShdw dist="23000" dir="5400000" rotWithShape="0">
              <a:srgbClr val="808080">
                <a:alpha val="34999"/>
              </a:srgbClr>
            </a:outerShdw>
          </a:effectLst>
        </p:spPr>
        <p:txBody>
          <a:bodyPr/>
          <a:lstStyle/>
          <a:p>
            <a:endParaRPr lang="en-US"/>
          </a:p>
        </p:txBody>
      </p:sp>
    </p:spTree>
    <p:extLst>
      <p:ext uri="{BB962C8B-B14F-4D97-AF65-F5344CB8AC3E}">
        <p14:creationId xmlns:p14="http://schemas.microsoft.com/office/powerpoint/2010/main" val="3656524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15616" y="332656"/>
            <a:ext cx="7313612" cy="1143000"/>
          </a:xfrm>
        </p:spPr>
        <p:txBody>
          <a:bodyPr/>
          <a:lstStyle/>
          <a:p>
            <a:pPr algn="ctr" eaLnBrk="1" hangingPunct="1"/>
            <a:r>
              <a:rPr lang="es-CL" sz="3200" dirty="0">
                <a:solidFill>
                  <a:srgbClr val="002060"/>
                </a:solidFill>
              </a:rPr>
              <a:t>Tres instituciones sociales moderan </a:t>
            </a:r>
            <a:br>
              <a:rPr lang="es-CL" sz="3200" dirty="0">
                <a:solidFill>
                  <a:srgbClr val="002060"/>
                </a:solidFill>
              </a:rPr>
            </a:br>
            <a:r>
              <a:rPr lang="es-CL" sz="3200" dirty="0">
                <a:solidFill>
                  <a:srgbClr val="002060"/>
                </a:solidFill>
              </a:rPr>
              <a:t>estos flujos de recursos entre edades</a:t>
            </a:r>
          </a:p>
        </p:txBody>
      </p:sp>
      <p:graphicFrame>
        <p:nvGraphicFramePr>
          <p:cNvPr id="6" name="Content Placeholder 5"/>
          <p:cNvGraphicFramePr>
            <a:graphicFrameLocks noGrp="1"/>
          </p:cNvGraphicFramePr>
          <p:nvPr>
            <p:ph idx="4294967295"/>
          </p:nvPr>
        </p:nvGraphicFramePr>
        <p:xfrm>
          <a:off x="1066800" y="16764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Up Arrow 6"/>
          <p:cNvSpPr>
            <a:spLocks noChangeAspect="1"/>
          </p:cNvSpPr>
          <p:nvPr/>
        </p:nvSpPr>
        <p:spPr bwMode="auto">
          <a:xfrm>
            <a:off x="4419600" y="4191000"/>
            <a:ext cx="1235075" cy="1235075"/>
          </a:xfrm>
          <a:custGeom>
            <a:avLst/>
            <a:gdLst>
              <a:gd name="T0" fmla="*/ 617538 w 1235075"/>
              <a:gd name="T1" fmla="*/ 0 h 1235075"/>
              <a:gd name="T2" fmla="*/ 0 w 1235075"/>
              <a:gd name="T3" fmla="*/ 926306 h 1235075"/>
              <a:gd name="T4" fmla="*/ 617538 w 1235075"/>
              <a:gd name="T5" fmla="*/ 1080691 h 1235075"/>
              <a:gd name="T6" fmla="*/ 1235075 w 1235075"/>
              <a:gd name="T7" fmla="*/ 926306 h 1235075"/>
              <a:gd name="T8" fmla="*/ 3 60000 65536"/>
              <a:gd name="T9" fmla="*/ 2 60000 65536"/>
              <a:gd name="T10" fmla="*/ 1 60000 65536"/>
              <a:gd name="T11" fmla="*/ 0 60000 65536"/>
              <a:gd name="T12" fmla="*/ 154384 w 1235075"/>
              <a:gd name="T13" fmla="*/ 771922 h 1235075"/>
              <a:gd name="T14" fmla="*/ 1080691 w 1235075"/>
              <a:gd name="T15" fmla="*/ 1080691 h 1235075"/>
            </a:gdLst>
            <a:ahLst/>
            <a:cxnLst>
              <a:cxn ang="T8">
                <a:pos x="T0" y="T1"/>
              </a:cxn>
              <a:cxn ang="T9">
                <a:pos x="T2" y="T3"/>
              </a:cxn>
              <a:cxn ang="T10">
                <a:pos x="T4" y="T5"/>
              </a:cxn>
              <a:cxn ang="T11">
                <a:pos x="T6" y="T7"/>
              </a:cxn>
            </a:cxnLst>
            <a:rect l="T12" t="T13" r="T14" b="T15"/>
            <a:pathLst>
              <a:path w="1235075" h="1235075">
                <a:moveTo>
                  <a:pt x="0" y="926306"/>
                </a:moveTo>
                <a:lnTo>
                  <a:pt x="308769" y="617538"/>
                </a:lnTo>
                <a:lnTo>
                  <a:pt x="308769" y="771922"/>
                </a:lnTo>
                <a:lnTo>
                  <a:pt x="463153" y="771922"/>
                </a:lnTo>
                <a:lnTo>
                  <a:pt x="463153" y="308769"/>
                </a:lnTo>
                <a:lnTo>
                  <a:pt x="308769" y="308769"/>
                </a:lnTo>
                <a:lnTo>
                  <a:pt x="617538" y="0"/>
                </a:lnTo>
                <a:lnTo>
                  <a:pt x="926306" y="308769"/>
                </a:lnTo>
                <a:lnTo>
                  <a:pt x="771922" y="308769"/>
                </a:lnTo>
                <a:lnTo>
                  <a:pt x="771922" y="771922"/>
                </a:lnTo>
                <a:lnTo>
                  <a:pt x="926306" y="771922"/>
                </a:lnTo>
                <a:lnTo>
                  <a:pt x="926306" y="617538"/>
                </a:lnTo>
                <a:lnTo>
                  <a:pt x="1235075" y="926306"/>
                </a:lnTo>
                <a:lnTo>
                  <a:pt x="926306" y="1235075"/>
                </a:lnTo>
                <a:lnTo>
                  <a:pt x="926306" y="1080691"/>
                </a:lnTo>
                <a:lnTo>
                  <a:pt x="308769" y="1080691"/>
                </a:lnTo>
                <a:lnTo>
                  <a:pt x="308769" y="1235075"/>
                </a:lnTo>
                <a:close/>
              </a:path>
            </a:pathLst>
          </a:custGeom>
          <a:solidFill>
            <a:schemeClr val="tx1"/>
          </a:solidFill>
          <a:ln w="9525">
            <a:solidFill>
              <a:schemeClr val="tx1"/>
            </a:solidFill>
            <a:miter lim="800000"/>
            <a:headEnd/>
            <a:tailEnd/>
          </a:ln>
          <a:effectLst>
            <a:outerShdw dist="23000" dir="5400000" rotWithShape="0">
              <a:srgbClr val="808080">
                <a:alpha val="34999"/>
              </a:srgbClr>
            </a:outerShdw>
          </a:effectLst>
        </p:spPr>
        <p:txBody>
          <a:bodyPr/>
          <a:lstStyle/>
          <a:p>
            <a:endParaRPr lang="en-US"/>
          </a:p>
        </p:txBody>
      </p:sp>
    </p:spTree>
    <p:extLst>
      <p:ext uri="{BB962C8B-B14F-4D97-AF65-F5344CB8AC3E}">
        <p14:creationId xmlns:p14="http://schemas.microsoft.com/office/powerpoint/2010/main" val="2714982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srcRect/>
          <a:stretch>
            <a:fillRect/>
          </a:stretch>
        </p:blipFill>
        <p:spPr bwMode="auto">
          <a:xfrm>
            <a:off x="1066800" y="1311275"/>
            <a:ext cx="8077200" cy="4860925"/>
          </a:xfrm>
          <a:prstGeom prst="rect">
            <a:avLst/>
          </a:prstGeom>
          <a:noFill/>
          <a:ln w="9525">
            <a:noFill/>
            <a:miter lim="800000"/>
            <a:headEnd/>
            <a:tailEnd/>
          </a:ln>
          <a:effectLst/>
        </p:spPr>
      </p:pic>
      <p:sp>
        <p:nvSpPr>
          <p:cNvPr id="116739" name="Title 3"/>
          <p:cNvSpPr>
            <a:spLocks noGrp="1"/>
          </p:cNvSpPr>
          <p:nvPr>
            <p:ph type="title" idx="4294967295"/>
          </p:nvPr>
        </p:nvSpPr>
        <p:spPr>
          <a:xfrm>
            <a:off x="838200" y="152400"/>
            <a:ext cx="8229600" cy="1143000"/>
          </a:xfrm>
        </p:spPr>
        <p:txBody>
          <a:bodyPr/>
          <a:lstStyle/>
          <a:p>
            <a:pPr algn="ctr"/>
            <a:r>
              <a:rPr lang="es-CL" sz="2400" dirty="0">
                <a:solidFill>
                  <a:srgbClr val="002060"/>
                </a:solidFill>
              </a:rPr>
              <a:t>Diferencias en el consumo per cápita por edad </a:t>
            </a:r>
            <a:br>
              <a:rPr lang="es-CL" sz="2400" dirty="0">
                <a:solidFill>
                  <a:srgbClr val="002060"/>
                </a:solidFill>
              </a:rPr>
            </a:br>
            <a:r>
              <a:rPr lang="es-CL" sz="2400" dirty="0">
                <a:solidFill>
                  <a:srgbClr val="002060"/>
                </a:solidFill>
              </a:rPr>
              <a:t>entre economías de ingreso alto y de ingreso medio</a:t>
            </a:r>
          </a:p>
        </p:txBody>
      </p:sp>
      <p:sp>
        <p:nvSpPr>
          <p:cNvPr id="116740" name="Line 4"/>
          <p:cNvSpPr>
            <a:spLocks noChangeShapeType="1"/>
          </p:cNvSpPr>
          <p:nvPr/>
        </p:nvSpPr>
        <p:spPr bwMode="auto">
          <a:xfrm>
            <a:off x="2918791" y="2367170"/>
            <a:ext cx="609600" cy="457200"/>
          </a:xfrm>
          <a:prstGeom prst="line">
            <a:avLst/>
          </a:prstGeom>
          <a:noFill/>
          <a:ln w="9525">
            <a:solidFill>
              <a:schemeClr val="tx1"/>
            </a:solidFill>
            <a:round/>
            <a:headEnd/>
            <a:tailEnd type="triangle" w="med" len="med"/>
          </a:ln>
          <a:effectLst/>
        </p:spPr>
        <p:txBody>
          <a:bodyPr/>
          <a:lstStyle/>
          <a:p>
            <a:pPr fontAlgn="auto">
              <a:spcBef>
                <a:spcPts val="0"/>
              </a:spcBef>
              <a:spcAft>
                <a:spcPts val="0"/>
              </a:spcAft>
            </a:pPr>
            <a:endParaRPr lang="en-US">
              <a:solidFill>
                <a:srgbClr val="000000"/>
              </a:solidFill>
              <a:latin typeface="Arial"/>
            </a:endParaRPr>
          </a:p>
        </p:txBody>
      </p:sp>
      <p:sp>
        <p:nvSpPr>
          <p:cNvPr id="116741" name="Line 5"/>
          <p:cNvSpPr>
            <a:spLocks noChangeShapeType="1"/>
          </p:cNvSpPr>
          <p:nvPr/>
        </p:nvSpPr>
        <p:spPr bwMode="auto">
          <a:xfrm>
            <a:off x="7079974" y="1795670"/>
            <a:ext cx="685800" cy="533400"/>
          </a:xfrm>
          <a:prstGeom prst="line">
            <a:avLst/>
          </a:prstGeom>
          <a:noFill/>
          <a:ln w="9525">
            <a:solidFill>
              <a:schemeClr val="tx1"/>
            </a:solidFill>
            <a:round/>
            <a:headEnd/>
            <a:tailEnd type="triangle" w="med" len="med"/>
          </a:ln>
          <a:effectLst/>
        </p:spPr>
        <p:txBody>
          <a:bodyPr/>
          <a:lstStyle/>
          <a:p>
            <a:pPr fontAlgn="auto">
              <a:spcBef>
                <a:spcPts val="0"/>
              </a:spcBef>
              <a:spcAft>
                <a:spcPts val="0"/>
              </a:spcAft>
            </a:pPr>
            <a:endParaRPr lang="en-US">
              <a:solidFill>
                <a:srgbClr val="000000"/>
              </a:solidFill>
              <a:latin typeface="Arial"/>
            </a:endParaRPr>
          </a:p>
        </p:txBody>
      </p:sp>
      <p:sp>
        <p:nvSpPr>
          <p:cNvPr id="116742" name="Text Box 6"/>
          <p:cNvSpPr txBox="1">
            <a:spLocks noChangeArrowheads="1"/>
          </p:cNvSpPr>
          <p:nvPr/>
        </p:nvSpPr>
        <p:spPr bwMode="auto">
          <a:xfrm>
            <a:off x="2994991" y="2062370"/>
            <a:ext cx="1447800" cy="336550"/>
          </a:xfrm>
          <a:prstGeom prst="rect">
            <a:avLst/>
          </a:prstGeom>
          <a:noFill/>
          <a:ln w="9525">
            <a:noFill/>
            <a:miter lim="800000"/>
            <a:headEnd/>
            <a:tailEnd/>
          </a:ln>
          <a:effectLst/>
        </p:spPr>
        <p:txBody>
          <a:bodyPr>
            <a:spAutoFit/>
          </a:bodyPr>
          <a:lstStyle/>
          <a:p>
            <a:pPr fontAlgn="auto">
              <a:spcBef>
                <a:spcPct val="50000"/>
              </a:spcBef>
              <a:spcAft>
                <a:spcPts val="0"/>
              </a:spcAft>
            </a:pPr>
            <a:r>
              <a:rPr lang="en-US" sz="1600">
                <a:solidFill>
                  <a:srgbClr val="000000"/>
                </a:solidFill>
                <a:latin typeface="Arial"/>
              </a:rPr>
              <a:t>educación</a:t>
            </a:r>
          </a:p>
        </p:txBody>
      </p:sp>
      <p:sp>
        <p:nvSpPr>
          <p:cNvPr id="116743" name="Text Box 7"/>
          <p:cNvSpPr txBox="1">
            <a:spLocks noChangeArrowheads="1"/>
          </p:cNvSpPr>
          <p:nvPr/>
        </p:nvSpPr>
        <p:spPr bwMode="auto">
          <a:xfrm>
            <a:off x="7543800" y="1882775"/>
            <a:ext cx="1143000" cy="336550"/>
          </a:xfrm>
          <a:prstGeom prst="rect">
            <a:avLst/>
          </a:prstGeom>
          <a:noFill/>
          <a:ln w="9525">
            <a:noFill/>
            <a:miter lim="800000"/>
            <a:headEnd/>
            <a:tailEnd/>
          </a:ln>
          <a:effectLst/>
        </p:spPr>
        <p:txBody>
          <a:bodyPr>
            <a:spAutoFit/>
          </a:bodyPr>
          <a:lstStyle/>
          <a:p>
            <a:pPr fontAlgn="auto">
              <a:spcBef>
                <a:spcPct val="50000"/>
              </a:spcBef>
              <a:spcAft>
                <a:spcPts val="0"/>
              </a:spcAft>
            </a:pPr>
            <a:r>
              <a:rPr lang="en-US" sz="1600" dirty="0" err="1">
                <a:solidFill>
                  <a:srgbClr val="000000"/>
                </a:solidFill>
                <a:latin typeface="Arial"/>
              </a:rPr>
              <a:t>salud</a:t>
            </a:r>
            <a:endParaRPr lang="en-US" sz="1600" dirty="0">
              <a:solidFill>
                <a:srgbClr val="000000"/>
              </a:solidFill>
              <a:latin typeface="Arial"/>
            </a:endParaRPr>
          </a:p>
        </p:txBody>
      </p:sp>
    </p:spTree>
    <p:extLst>
      <p:ext uri="{BB962C8B-B14F-4D97-AF65-F5344CB8AC3E}">
        <p14:creationId xmlns:p14="http://schemas.microsoft.com/office/powerpoint/2010/main" val="390669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66514" cy="1143000"/>
          </a:xfrm>
        </p:spPr>
        <p:txBody>
          <a:bodyPr/>
          <a:lstStyle/>
          <a:p>
            <a:r>
              <a:rPr lang="en-US" sz="3200" b="1" dirty="0"/>
              <a:t>¿</a:t>
            </a:r>
            <a:r>
              <a:rPr lang="en-US" sz="3200" b="1" dirty="0" err="1"/>
              <a:t>Cómo</a:t>
            </a:r>
            <a:r>
              <a:rPr lang="en-US" sz="3200" b="1" dirty="0"/>
              <a:t> se </a:t>
            </a:r>
            <a:r>
              <a:rPr lang="en-US" sz="3200" b="1" dirty="0" err="1"/>
              <a:t>financia</a:t>
            </a:r>
            <a:r>
              <a:rPr lang="en-US" sz="3200" b="1" dirty="0"/>
              <a:t> el </a:t>
            </a:r>
            <a:r>
              <a:rPr lang="en-US" sz="3200" b="1" dirty="0" err="1"/>
              <a:t>consumo</a:t>
            </a:r>
            <a:r>
              <a:rPr lang="en-US" sz="3200" b="1" dirty="0"/>
              <a:t> en México?</a:t>
            </a:r>
          </a:p>
        </p:txBody>
      </p:sp>
      <p:pic>
        <p:nvPicPr>
          <p:cNvPr id="7" name="Picture 6"/>
          <p:cNvPicPr>
            <a:picLocks noChangeAspect="1"/>
          </p:cNvPicPr>
          <p:nvPr/>
        </p:nvPicPr>
        <p:blipFill>
          <a:blip r:embed="rId2"/>
          <a:stretch>
            <a:fillRect/>
          </a:stretch>
        </p:blipFill>
        <p:spPr>
          <a:xfrm>
            <a:off x="1066800" y="990600"/>
            <a:ext cx="8077194" cy="5500640"/>
          </a:xfrm>
          <a:prstGeom prst="rect">
            <a:avLst/>
          </a:prstGeom>
        </p:spPr>
      </p:pic>
      <p:sp>
        <p:nvSpPr>
          <p:cNvPr id="8" name="TextBox 7"/>
          <p:cNvSpPr txBox="1"/>
          <p:nvPr/>
        </p:nvSpPr>
        <p:spPr>
          <a:xfrm>
            <a:off x="7010400" y="4724400"/>
            <a:ext cx="1701166" cy="1754326"/>
          </a:xfrm>
          <a:prstGeom prst="rect">
            <a:avLst/>
          </a:prstGeom>
          <a:noFill/>
        </p:spPr>
        <p:txBody>
          <a:bodyPr wrap="square" rtlCol="0">
            <a:spAutoFit/>
          </a:bodyPr>
          <a:lstStyle/>
          <a:p>
            <a:r>
              <a:rPr lang="en-US" b="1" i="1" dirty="0"/>
              <a:t>Similar to elderly in:</a:t>
            </a:r>
          </a:p>
          <a:p>
            <a:r>
              <a:rPr lang="en-US" dirty="0"/>
              <a:t>India</a:t>
            </a:r>
          </a:p>
          <a:p>
            <a:r>
              <a:rPr lang="en-US" dirty="0"/>
              <a:t>Philippines</a:t>
            </a:r>
          </a:p>
          <a:p>
            <a:r>
              <a:rPr lang="en-US" dirty="0"/>
              <a:t>Indonesia</a:t>
            </a:r>
          </a:p>
          <a:p>
            <a:r>
              <a:rPr lang="en-US" dirty="0"/>
              <a:t>South Africa</a:t>
            </a:r>
          </a:p>
        </p:txBody>
      </p:sp>
    </p:spTree>
    <p:extLst>
      <p:ext uri="{BB962C8B-B14F-4D97-AF65-F5344CB8AC3E}">
        <p14:creationId xmlns:p14="http://schemas.microsoft.com/office/powerpoint/2010/main" val="6012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66514" cy="1143000"/>
          </a:xfrm>
        </p:spPr>
        <p:txBody>
          <a:bodyPr/>
          <a:lstStyle/>
          <a:p>
            <a:r>
              <a:rPr lang="en-US" sz="3200" b="1" dirty="0"/>
              <a:t>¿</a:t>
            </a:r>
            <a:r>
              <a:rPr lang="en-US" sz="3200" b="1" dirty="0" err="1"/>
              <a:t>Cómo</a:t>
            </a:r>
            <a:r>
              <a:rPr lang="en-US" sz="3200" b="1" dirty="0"/>
              <a:t> se </a:t>
            </a:r>
            <a:r>
              <a:rPr lang="en-US" sz="3200" b="1" dirty="0" err="1"/>
              <a:t>financia</a:t>
            </a:r>
            <a:r>
              <a:rPr lang="en-US" sz="3200" b="1" dirty="0"/>
              <a:t> el </a:t>
            </a:r>
            <a:r>
              <a:rPr lang="en-US" sz="3200" b="1" dirty="0" err="1"/>
              <a:t>consumo</a:t>
            </a:r>
            <a:r>
              <a:rPr lang="en-US" sz="3200" b="1" dirty="0"/>
              <a:t> en </a:t>
            </a:r>
            <a:r>
              <a:rPr lang="en-US" sz="3200" b="1" dirty="0" err="1"/>
              <a:t>Japón</a:t>
            </a:r>
            <a:r>
              <a:rPr lang="en-US" sz="3200" b="1" dirty="0"/>
              <a:t>?</a:t>
            </a:r>
            <a:endParaRPr lang="en-US" sz="3200" b="1" dirty="0">
              <a:solidFill>
                <a:srgbClr val="FF0000"/>
              </a:solidFill>
            </a:endParaRPr>
          </a:p>
        </p:txBody>
      </p:sp>
      <p:pic>
        <p:nvPicPr>
          <p:cNvPr id="4" name="Picture 3"/>
          <p:cNvPicPr>
            <a:picLocks noChangeAspect="1"/>
          </p:cNvPicPr>
          <p:nvPr/>
        </p:nvPicPr>
        <p:blipFill>
          <a:blip r:embed="rId2"/>
          <a:stretch>
            <a:fillRect/>
          </a:stretch>
        </p:blipFill>
        <p:spPr>
          <a:xfrm>
            <a:off x="1052025" y="1066800"/>
            <a:ext cx="8091975" cy="5562600"/>
          </a:xfrm>
          <a:prstGeom prst="rect">
            <a:avLst/>
          </a:prstGeom>
        </p:spPr>
      </p:pic>
      <p:sp>
        <p:nvSpPr>
          <p:cNvPr id="6" name="TextBox 5"/>
          <p:cNvSpPr txBox="1"/>
          <p:nvPr/>
        </p:nvSpPr>
        <p:spPr>
          <a:xfrm>
            <a:off x="7295404" y="4800600"/>
            <a:ext cx="1848596" cy="1754327"/>
          </a:xfrm>
          <a:prstGeom prst="rect">
            <a:avLst/>
          </a:prstGeom>
          <a:noFill/>
        </p:spPr>
        <p:txBody>
          <a:bodyPr wrap="square" rtlCol="0">
            <a:spAutoFit/>
          </a:bodyPr>
          <a:lstStyle/>
          <a:p>
            <a:r>
              <a:rPr lang="en-US" b="1" i="1" dirty="0"/>
              <a:t>Similar to elderly in:</a:t>
            </a:r>
          </a:p>
          <a:p>
            <a:r>
              <a:rPr lang="en-US" dirty="0"/>
              <a:t>Costa Rica</a:t>
            </a:r>
          </a:p>
          <a:p>
            <a:r>
              <a:rPr lang="en-US" dirty="0"/>
              <a:t>Chile</a:t>
            </a:r>
          </a:p>
          <a:p>
            <a:r>
              <a:rPr lang="en-US" dirty="0"/>
              <a:t>Germany</a:t>
            </a:r>
          </a:p>
          <a:p>
            <a:r>
              <a:rPr lang="en-US" dirty="0"/>
              <a:t>Peru</a:t>
            </a:r>
          </a:p>
        </p:txBody>
      </p:sp>
    </p:spTree>
    <p:extLst>
      <p:ext uri="{BB962C8B-B14F-4D97-AF65-F5344CB8AC3E}">
        <p14:creationId xmlns:p14="http://schemas.microsoft.com/office/powerpoint/2010/main" val="1949073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66514" cy="1143000"/>
          </a:xfrm>
        </p:spPr>
        <p:txBody>
          <a:bodyPr/>
          <a:lstStyle/>
          <a:p>
            <a:r>
              <a:rPr lang="en-US" sz="3200" b="1" dirty="0"/>
              <a:t>¿</a:t>
            </a:r>
            <a:r>
              <a:rPr lang="en-US" sz="3200" b="1" dirty="0" err="1"/>
              <a:t>Cómo</a:t>
            </a:r>
            <a:r>
              <a:rPr lang="en-US" sz="3200" b="1" dirty="0"/>
              <a:t> se </a:t>
            </a:r>
            <a:r>
              <a:rPr lang="en-US" sz="3200" b="1" dirty="0" err="1"/>
              <a:t>financia</a:t>
            </a:r>
            <a:r>
              <a:rPr lang="en-US" sz="3200" b="1" dirty="0"/>
              <a:t> el </a:t>
            </a:r>
            <a:r>
              <a:rPr lang="en-US" sz="3200" b="1" dirty="0" err="1"/>
              <a:t>consumo</a:t>
            </a:r>
            <a:r>
              <a:rPr lang="en-US" sz="3200" b="1" dirty="0"/>
              <a:t> en </a:t>
            </a:r>
            <a:r>
              <a:rPr lang="en-US" sz="3200" b="1" dirty="0" err="1"/>
              <a:t>Suecia</a:t>
            </a:r>
            <a:r>
              <a:rPr lang="en-US" sz="3200" b="1" dirty="0"/>
              <a:t>?</a:t>
            </a:r>
            <a:endParaRPr lang="en-US" sz="3200" b="1" dirty="0">
              <a:solidFill>
                <a:srgbClr val="FF0000"/>
              </a:solidFill>
            </a:endParaRPr>
          </a:p>
        </p:txBody>
      </p:sp>
      <p:pic>
        <p:nvPicPr>
          <p:cNvPr id="3" name="Picture 2"/>
          <p:cNvPicPr>
            <a:picLocks noChangeAspect="1"/>
          </p:cNvPicPr>
          <p:nvPr/>
        </p:nvPicPr>
        <p:blipFill>
          <a:blip r:embed="rId2"/>
          <a:stretch>
            <a:fillRect/>
          </a:stretch>
        </p:blipFill>
        <p:spPr>
          <a:xfrm>
            <a:off x="1066801" y="1219200"/>
            <a:ext cx="8077200" cy="5562600"/>
          </a:xfrm>
          <a:prstGeom prst="rect">
            <a:avLst/>
          </a:prstGeom>
        </p:spPr>
      </p:pic>
      <p:sp>
        <p:nvSpPr>
          <p:cNvPr id="5" name="TextBox 4"/>
          <p:cNvSpPr txBox="1"/>
          <p:nvPr/>
        </p:nvSpPr>
        <p:spPr>
          <a:xfrm>
            <a:off x="7219204" y="4953000"/>
            <a:ext cx="1848596" cy="1200329"/>
          </a:xfrm>
          <a:prstGeom prst="rect">
            <a:avLst/>
          </a:prstGeom>
          <a:noFill/>
        </p:spPr>
        <p:txBody>
          <a:bodyPr wrap="square" rtlCol="0">
            <a:spAutoFit/>
          </a:bodyPr>
          <a:lstStyle/>
          <a:p>
            <a:r>
              <a:rPr lang="en-US" b="1" i="1" dirty="0"/>
              <a:t>Similar to elderly in:</a:t>
            </a:r>
          </a:p>
          <a:p>
            <a:r>
              <a:rPr lang="en-US" dirty="0"/>
              <a:t>Hungary</a:t>
            </a:r>
          </a:p>
          <a:p>
            <a:r>
              <a:rPr lang="en-US" dirty="0"/>
              <a:t>Slovenia</a:t>
            </a:r>
          </a:p>
        </p:txBody>
      </p:sp>
    </p:spTree>
    <p:extLst>
      <p:ext uri="{BB962C8B-B14F-4D97-AF65-F5344CB8AC3E}">
        <p14:creationId xmlns:p14="http://schemas.microsoft.com/office/powerpoint/2010/main" val="954587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1066800" y="274638"/>
            <a:ext cx="7620000" cy="1325562"/>
          </a:xfrm>
        </p:spPr>
        <p:txBody>
          <a:bodyPr>
            <a:normAutofit fontScale="90000"/>
          </a:bodyPr>
          <a:lstStyle/>
          <a:p>
            <a:r>
              <a:rPr lang="es-CL" sz="2800" dirty="0">
                <a:solidFill>
                  <a:schemeClr val="accent2">
                    <a:lumMod val="75000"/>
                  </a:schemeClr>
                </a:solidFill>
              </a:rPr>
              <a:t>Para medir la economía generacional se utilizan las Cuentas Nacionales de Transferencias (CNT)</a:t>
            </a:r>
          </a:p>
        </p:txBody>
      </p:sp>
      <p:sp>
        <p:nvSpPr>
          <p:cNvPr id="3" name="Content Placeholder 2"/>
          <p:cNvSpPr>
            <a:spLocks noGrp="1"/>
          </p:cNvSpPr>
          <p:nvPr>
            <p:ph idx="4294967295"/>
          </p:nvPr>
        </p:nvSpPr>
        <p:spPr>
          <a:xfrm>
            <a:off x="1066800" y="1600200"/>
            <a:ext cx="7620000" cy="4525963"/>
          </a:xfrm>
        </p:spPr>
        <p:txBody>
          <a:bodyPr>
            <a:normAutofit lnSpcReduction="10000"/>
          </a:bodyPr>
          <a:lstStyle/>
          <a:p>
            <a:pPr marL="465138" indent="-300038" defTabSz="457200">
              <a:spcBef>
                <a:spcPts val="600"/>
              </a:spcBef>
              <a:spcAft>
                <a:spcPts val="1200"/>
              </a:spcAft>
              <a:buSzPct val="120000"/>
              <a:buFont typeface="Arial" pitchFamily="34" charset="0"/>
              <a:buChar char="•"/>
            </a:pPr>
            <a:r>
              <a:rPr lang="es-CL" sz="2200" dirty="0"/>
              <a:t>Sistema contable que mide la actividad económica nacional por </a:t>
            </a:r>
            <a:r>
              <a:rPr lang="es-CL" sz="2200" b="1" dirty="0">
                <a:solidFill>
                  <a:schemeClr val="accent2"/>
                </a:solidFill>
              </a:rPr>
              <a:t>edad</a:t>
            </a:r>
            <a:r>
              <a:rPr lang="es-CL" sz="2200" dirty="0"/>
              <a:t> y documenta los flujos de recursos a través del gobierno, el mercado y la </a:t>
            </a:r>
            <a:r>
              <a:rPr lang="es-CL" sz="2200" b="1" dirty="0">
                <a:solidFill>
                  <a:schemeClr val="accent2"/>
                </a:solidFill>
              </a:rPr>
              <a:t>familia</a:t>
            </a:r>
          </a:p>
          <a:p>
            <a:pPr marL="465138" indent="-300038" defTabSz="457200">
              <a:spcBef>
                <a:spcPts val="0"/>
              </a:spcBef>
              <a:spcAft>
                <a:spcPts val="600"/>
              </a:spcAft>
              <a:buSzPct val="120000"/>
              <a:buFont typeface="Arial" pitchFamily="34" charset="0"/>
              <a:buChar char="•"/>
            </a:pPr>
            <a:r>
              <a:rPr lang="es-CL" sz="2200" dirty="0"/>
              <a:t>Para estimar perfiles de edad se utilizan: </a:t>
            </a:r>
          </a:p>
          <a:p>
            <a:pPr lvl="1" defTabSz="457200">
              <a:spcBef>
                <a:spcPts val="0"/>
              </a:spcBef>
              <a:spcAft>
                <a:spcPts val="600"/>
              </a:spcAft>
              <a:buSzPct val="120000"/>
            </a:pPr>
            <a:r>
              <a:rPr lang="es-CL" sz="1800" dirty="0"/>
              <a:t>Encuestas (hogares, presupuesto/gastos, participación laboral,..)</a:t>
            </a:r>
          </a:p>
          <a:p>
            <a:pPr lvl="1" defTabSz="457200">
              <a:spcBef>
                <a:spcPts val="0"/>
              </a:spcBef>
              <a:spcAft>
                <a:spcPts val="600"/>
              </a:spcAft>
              <a:buSzPct val="120000"/>
            </a:pPr>
            <a:r>
              <a:rPr lang="es-CL" sz="1800" dirty="0"/>
              <a:t>Datos administrativos (salud, educación, …)</a:t>
            </a:r>
          </a:p>
          <a:p>
            <a:pPr lvl="1" defTabSz="457200">
              <a:spcBef>
                <a:spcPts val="0"/>
              </a:spcBef>
              <a:spcAft>
                <a:spcPts val="1200"/>
              </a:spcAft>
              <a:buSzPct val="120000"/>
            </a:pPr>
            <a:r>
              <a:rPr lang="es-CL" sz="1800" dirty="0"/>
              <a:t>Agrega información sobre las transferencias familiares</a:t>
            </a:r>
          </a:p>
          <a:p>
            <a:pPr marL="450850" indent="-358775" defTabSz="457200">
              <a:spcBef>
                <a:spcPts val="0"/>
              </a:spcBef>
              <a:spcAft>
                <a:spcPts val="1200"/>
              </a:spcAft>
              <a:buSzPct val="120000"/>
            </a:pPr>
            <a:r>
              <a:rPr lang="es-ES" sz="2200" dirty="0"/>
              <a:t>Las CNT miden algunos flujos que no están en el SCN:  las transferencias generacionales dentro del hogar</a:t>
            </a:r>
          </a:p>
          <a:p>
            <a:pPr marL="450850" indent="-285750" defTabSz="457200">
              <a:spcBef>
                <a:spcPts val="0"/>
              </a:spcBef>
              <a:spcAft>
                <a:spcPts val="600"/>
              </a:spcAft>
              <a:buSzPct val="120000"/>
              <a:buFont typeface="Arial" pitchFamily="34" charset="0"/>
              <a:buChar char="•"/>
            </a:pPr>
            <a:r>
              <a:rPr lang="es-CL" sz="2200" dirty="0"/>
              <a:t>Desglosa las Cuentas Nacionales por edad  (Cuenta Satélite)</a:t>
            </a:r>
          </a:p>
          <a:p>
            <a:pPr lvl="1" defTabSz="457200">
              <a:spcBef>
                <a:spcPts val="0"/>
              </a:spcBef>
              <a:spcAft>
                <a:spcPts val="0"/>
              </a:spcAft>
              <a:buSzPct val="120000"/>
            </a:pPr>
            <a:r>
              <a:rPr lang="es-CL" sz="1800" dirty="0"/>
              <a:t>Se utilizan las Cuentas Nacionales para ajustar las cantidades agregadas de producto, ingreso, ahorro, etc...</a:t>
            </a:r>
          </a:p>
        </p:txBody>
      </p:sp>
    </p:spTree>
    <p:extLst>
      <p:ext uri="{BB962C8B-B14F-4D97-AF65-F5344CB8AC3E}">
        <p14:creationId xmlns:p14="http://schemas.microsoft.com/office/powerpoint/2010/main" val="144740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idx="4294967295"/>
          </p:nvPr>
        </p:nvSpPr>
        <p:spPr>
          <a:xfrm>
            <a:off x="1066800" y="304800"/>
            <a:ext cx="7620000" cy="914400"/>
          </a:xfrm>
        </p:spPr>
        <p:txBody>
          <a:bodyPr/>
          <a:lstStyle/>
          <a:p>
            <a:pPr algn="ctr"/>
            <a:r>
              <a:rPr lang="es-CL" sz="3600" dirty="0">
                <a:solidFill>
                  <a:srgbClr val="002060"/>
                </a:solidFill>
              </a:rPr>
              <a:t>Fortalezas de las CNT</a:t>
            </a:r>
          </a:p>
        </p:txBody>
      </p:sp>
      <p:sp>
        <p:nvSpPr>
          <p:cNvPr id="101379" name="Rectangle 3"/>
          <p:cNvSpPr>
            <a:spLocks noGrp="1"/>
          </p:cNvSpPr>
          <p:nvPr>
            <p:ph type="body" idx="4294967295"/>
          </p:nvPr>
        </p:nvSpPr>
        <p:spPr>
          <a:xfrm>
            <a:off x="1066800" y="1600200"/>
            <a:ext cx="7620000" cy="4525963"/>
          </a:xfrm>
        </p:spPr>
        <p:txBody>
          <a:bodyPr>
            <a:noAutofit/>
          </a:bodyPr>
          <a:lstStyle/>
          <a:p>
            <a:pPr marL="463550" indent="-298450" defTabSz="457200">
              <a:spcAft>
                <a:spcPts val="600"/>
              </a:spcAft>
              <a:buSzPct val="120000"/>
              <a:buFont typeface="Arial" pitchFamily="34" charset="0"/>
              <a:buChar char="•"/>
            </a:pPr>
            <a:r>
              <a:rPr lang="es-CL" sz="2400" dirty="0">
                <a:solidFill>
                  <a:schemeClr val="tx2">
                    <a:lumMod val="50000"/>
                  </a:schemeClr>
                </a:solidFill>
              </a:rPr>
              <a:t>Interfaz entre la demografía y la economía</a:t>
            </a:r>
          </a:p>
          <a:p>
            <a:pPr marL="463550" indent="-298450" defTabSz="457200">
              <a:spcAft>
                <a:spcPts val="600"/>
              </a:spcAft>
              <a:buSzPct val="120000"/>
              <a:buFont typeface="Arial" pitchFamily="34" charset="0"/>
              <a:buChar char="•"/>
            </a:pPr>
            <a:r>
              <a:rPr lang="es-CL" sz="2400" dirty="0">
                <a:solidFill>
                  <a:schemeClr val="tx2">
                    <a:lumMod val="50000"/>
                  </a:schemeClr>
                </a:solidFill>
                <a:latin typeface="+mj-lt"/>
              </a:rPr>
              <a:t>Visión integrada de las acciones del gobierno (salud, educación, pensiones, fiscal…) y del rol de </a:t>
            </a:r>
            <a:r>
              <a:rPr lang="es-CL" sz="2400" dirty="0">
                <a:latin typeface="+mj-lt"/>
              </a:rPr>
              <a:t>las instituciones sociales: gobierno, mercado, y familia</a:t>
            </a:r>
          </a:p>
          <a:p>
            <a:pPr marL="463550" indent="-298450" defTabSz="457200">
              <a:spcAft>
                <a:spcPts val="600"/>
              </a:spcAft>
              <a:buSzPct val="120000"/>
              <a:buFont typeface="Arial" pitchFamily="34" charset="0"/>
              <a:buChar char="•"/>
            </a:pPr>
            <a:r>
              <a:rPr lang="es-CL" sz="2400" dirty="0"/>
              <a:t>Basada en evidencia</a:t>
            </a:r>
            <a:endParaRPr lang="es-CL" sz="2400" dirty="0">
              <a:latin typeface="+mj-lt"/>
            </a:endParaRPr>
          </a:p>
          <a:p>
            <a:pPr marL="463550" indent="-298450" defTabSz="457200">
              <a:spcAft>
                <a:spcPts val="600"/>
              </a:spcAft>
              <a:buSzPct val="120000"/>
              <a:buFont typeface="Arial" pitchFamily="34" charset="0"/>
              <a:buChar char="•"/>
            </a:pPr>
            <a:r>
              <a:rPr lang="es-CL" sz="2400" dirty="0">
                <a:solidFill>
                  <a:schemeClr val="tx2">
                    <a:lumMod val="50000"/>
                  </a:schemeClr>
                </a:solidFill>
                <a:latin typeface="+mj-lt"/>
              </a:rPr>
              <a:t>Planificación de largo plazo: políticas económicas y sociales con objetivos de largo plazo (desigualdad, equidad </a:t>
            </a:r>
            <a:r>
              <a:rPr lang="es-CL" sz="2400" dirty="0" err="1">
                <a:solidFill>
                  <a:schemeClr val="tx2">
                    <a:lumMod val="50000"/>
                  </a:schemeClr>
                </a:solidFill>
                <a:latin typeface="+mj-lt"/>
              </a:rPr>
              <a:t>intergeneracional</a:t>
            </a:r>
            <a:r>
              <a:rPr lang="es-CL" sz="2400" dirty="0">
                <a:solidFill>
                  <a:schemeClr val="tx2">
                    <a:lumMod val="50000"/>
                  </a:schemeClr>
                </a:solidFill>
                <a:latin typeface="+mj-lt"/>
              </a:rPr>
              <a:t>,…)</a:t>
            </a:r>
          </a:p>
        </p:txBody>
      </p:sp>
    </p:spTree>
    <p:extLst>
      <p:ext uri="{BB962C8B-B14F-4D97-AF65-F5344CB8AC3E}">
        <p14:creationId xmlns:p14="http://schemas.microsoft.com/office/powerpoint/2010/main" val="2100398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6800" y="1143000"/>
            <a:ext cx="7924800" cy="5562600"/>
          </a:xfrm>
        </p:spPr>
        <p:txBody>
          <a:bodyPr/>
          <a:lstStyle/>
          <a:p>
            <a:pPr indent="-157163"/>
            <a:r>
              <a:rPr lang="es-PY" sz="2200" dirty="0"/>
              <a:t>Este patrón universal plantea varias interrogantes a los encargados de planificar la economía y de formular políticas: </a:t>
            </a:r>
          </a:p>
          <a:p>
            <a:pPr lvl="1"/>
            <a:r>
              <a:rPr lang="es-PY" sz="1800" dirty="0"/>
              <a:t>¿cómo se mantienen las personas jóvenes y las mayores, que consumen más de lo que producen?,</a:t>
            </a:r>
          </a:p>
          <a:p>
            <a:pPr lvl="1"/>
            <a:r>
              <a:rPr lang="es-PY" sz="1800" dirty="0"/>
              <a:t>¿cuánto consumen las personas en cada edad?, </a:t>
            </a:r>
          </a:p>
          <a:p>
            <a:pPr lvl="1"/>
            <a:r>
              <a:rPr lang="es-PY" sz="1800" dirty="0"/>
              <a:t>¿son sostenibles las pensiones y los programas públicos de cuidado de la salud?, </a:t>
            </a:r>
          </a:p>
          <a:p>
            <a:pPr lvl="1"/>
            <a:r>
              <a:rPr lang="es-PY" sz="1800" dirty="0"/>
              <a:t>¿acaso la expansión de la población mayor desacelerará el crecimiento económico?, </a:t>
            </a:r>
          </a:p>
          <a:p>
            <a:pPr lvl="1"/>
            <a:r>
              <a:rPr lang="es-PY" sz="1800" dirty="0"/>
              <a:t>¿cuáles son los posibles impactos del envejecimiento de la población en la desigualdad social y económica?</a:t>
            </a:r>
          </a:p>
          <a:p>
            <a:pPr lvl="1"/>
            <a:endParaRPr lang="en-US" sz="1800" dirty="0"/>
          </a:p>
          <a:p>
            <a:r>
              <a:rPr lang="es-PY" sz="2200" dirty="0"/>
              <a:t>El proyecto de las Cuentas Nacionales de Transferencias (CNT) reúne información y desarrolla herramientas de análisis que contribuyen a responder estas importantes preguntas.</a:t>
            </a:r>
          </a:p>
          <a:p>
            <a:pPr lvl="1"/>
            <a:endParaRPr lang="es-PY" sz="1800" dirty="0"/>
          </a:p>
        </p:txBody>
      </p:sp>
      <p:sp>
        <p:nvSpPr>
          <p:cNvPr id="4" name="1 Título"/>
          <p:cNvSpPr>
            <a:spLocks noGrp="1"/>
          </p:cNvSpPr>
          <p:nvPr>
            <p:ph type="title"/>
          </p:nvPr>
        </p:nvSpPr>
        <p:spPr>
          <a:xfrm>
            <a:off x="1066800" y="152400"/>
            <a:ext cx="7620000" cy="1020762"/>
          </a:xfrm>
        </p:spPr>
        <p:txBody>
          <a:bodyPr/>
          <a:lstStyle/>
          <a:p>
            <a:r>
              <a:rPr lang="es-PY" sz="4000" dirty="0">
                <a:solidFill>
                  <a:srgbClr val="002060"/>
                </a:solidFill>
              </a:rPr>
              <a:t>El enfoque de las CNT</a:t>
            </a:r>
          </a:p>
        </p:txBody>
      </p:sp>
    </p:spTree>
    <p:extLst>
      <p:ext uri="{BB962C8B-B14F-4D97-AF65-F5344CB8AC3E}">
        <p14:creationId xmlns:p14="http://schemas.microsoft.com/office/powerpoint/2010/main" val="153492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CL" sz="2800" dirty="0">
                <a:solidFill>
                  <a:srgbClr val="002060"/>
                </a:solidFill>
              </a:rPr>
              <a:t>Convergencia hacia un régimen demográfico similar</a:t>
            </a:r>
          </a:p>
        </p:txBody>
      </p:sp>
      <p:sp>
        <p:nvSpPr>
          <p:cNvPr id="58373" name="Text Box 5"/>
          <p:cNvSpPr txBox="1">
            <a:spLocks noChangeArrowheads="1"/>
          </p:cNvSpPr>
          <p:nvPr/>
        </p:nvSpPr>
        <p:spPr bwMode="auto">
          <a:xfrm>
            <a:off x="1524000" y="1585913"/>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1950</a:t>
            </a:r>
            <a:endParaRPr lang="es-ES" sz="2800" baseline="30000" dirty="0">
              <a:solidFill>
                <a:srgbClr val="333399"/>
              </a:solidFill>
              <a:cs typeface="Arial" pitchFamily="34" charset="0"/>
            </a:endParaRPr>
          </a:p>
        </p:txBody>
      </p:sp>
      <p:pic>
        <p:nvPicPr>
          <p:cNvPr id="6"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4600" y="2133600"/>
            <a:ext cx="5105400" cy="4191000"/>
          </a:xfrm>
          <a:prstGeom prst="rect">
            <a:avLst/>
          </a:prstGeom>
        </p:spPr>
      </p:pic>
    </p:spTree>
    <p:extLst>
      <p:ext uri="{BB962C8B-B14F-4D97-AF65-F5344CB8AC3E}">
        <p14:creationId xmlns:p14="http://schemas.microsoft.com/office/powerpoint/2010/main" val="2163431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En </a:t>
            </a:r>
            <a:r>
              <a:rPr lang="en-US" dirty="0" err="1"/>
              <a:t>resumen</a:t>
            </a:r>
            <a:r>
              <a:rPr lang="en-US" dirty="0"/>
              <a:t>….</a:t>
            </a:r>
            <a:endParaRPr lang="es-PY" dirty="0"/>
          </a:p>
        </p:txBody>
      </p:sp>
      <p:sp>
        <p:nvSpPr>
          <p:cNvPr id="3" name="2 Marcador de contenido"/>
          <p:cNvSpPr>
            <a:spLocks noGrp="1"/>
          </p:cNvSpPr>
          <p:nvPr>
            <p:ph idx="1"/>
          </p:nvPr>
        </p:nvSpPr>
        <p:spPr>
          <a:xfrm>
            <a:off x="990600" y="1295400"/>
            <a:ext cx="8153400" cy="4876800"/>
          </a:xfrm>
        </p:spPr>
        <p:txBody>
          <a:bodyPr/>
          <a:lstStyle/>
          <a:p>
            <a:pPr indent="-157163"/>
            <a:r>
              <a:rPr lang="es-PY" sz="2100" dirty="0"/>
              <a:t>Las cuentas nacionales de transferencias constituyen una contabilidad completa, sistemática y coherente de los flujos económicos de un grupo de edad o generación a otra, por lo general de una población nacional en un año calendario.</a:t>
            </a:r>
          </a:p>
          <a:p>
            <a:pPr indent="-157163"/>
            <a:endParaRPr lang="es-PY" sz="2100" dirty="0"/>
          </a:p>
          <a:p>
            <a:pPr indent="-157163"/>
            <a:r>
              <a:rPr lang="es-PY" sz="2100" dirty="0"/>
              <a:t>El sistema de las cuentas nacionales de transferencias proporciona el primer enfoque integral para medir la totalidad de los flujos económicos agregados entre las edades y a través del tiempo. </a:t>
            </a:r>
          </a:p>
          <a:p>
            <a:pPr indent="-157163"/>
            <a:endParaRPr lang="es-PY" sz="2100" dirty="0"/>
          </a:p>
          <a:p>
            <a:pPr indent="-157163"/>
            <a:r>
              <a:rPr lang="es-PY" sz="2100" dirty="0"/>
              <a:t>Las cuentas incluyen flujos relacionados con la acumulación del capital y las transferencias, y distinguen entre las transferencias mediadas por las instituciones públicas de las que tienen lugar en el ámbito privado. Además, se estiman todos los flujos agregados conforme al sistema de cuentas nacionales de las Naciones Unidas. </a:t>
            </a:r>
          </a:p>
        </p:txBody>
      </p:sp>
    </p:spTree>
    <p:extLst>
      <p:ext uri="{BB962C8B-B14F-4D97-AF65-F5344CB8AC3E}">
        <p14:creationId xmlns:p14="http://schemas.microsoft.com/office/powerpoint/2010/main" val="1831729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E9E5-1134-4AEA-BF55-409939933926}"/>
              </a:ext>
            </a:extLst>
          </p:cNvPr>
          <p:cNvSpPr>
            <a:spLocks noGrp="1"/>
          </p:cNvSpPr>
          <p:nvPr>
            <p:ph type="title"/>
          </p:nvPr>
        </p:nvSpPr>
        <p:spPr>
          <a:xfrm>
            <a:off x="1143000" y="274638"/>
            <a:ext cx="7848600" cy="1143000"/>
          </a:xfrm>
        </p:spPr>
        <p:txBody>
          <a:bodyPr>
            <a:normAutofit/>
          </a:bodyPr>
          <a:lstStyle/>
          <a:p>
            <a:r>
              <a:rPr lang="en-US" sz="2800" dirty="0" err="1">
                <a:solidFill>
                  <a:srgbClr val="002060"/>
                </a:solidFill>
              </a:rPr>
              <a:t>Principales</a:t>
            </a:r>
            <a:r>
              <a:rPr lang="en-US" sz="2800" dirty="0">
                <a:solidFill>
                  <a:srgbClr val="002060"/>
                </a:solidFill>
              </a:rPr>
              <a:t> </a:t>
            </a:r>
            <a:r>
              <a:rPr lang="en-US" sz="2800" dirty="0" err="1">
                <a:solidFill>
                  <a:srgbClr val="002060"/>
                </a:solidFill>
              </a:rPr>
              <a:t>usos</a:t>
            </a:r>
            <a:r>
              <a:rPr lang="en-US" sz="2800" dirty="0">
                <a:solidFill>
                  <a:srgbClr val="002060"/>
                </a:solidFill>
              </a:rPr>
              <a:t> de los </a:t>
            </a:r>
            <a:r>
              <a:rPr lang="en-US" sz="2800" dirty="0" err="1">
                <a:solidFill>
                  <a:srgbClr val="002060"/>
                </a:solidFill>
              </a:rPr>
              <a:t>resultados</a:t>
            </a:r>
            <a:r>
              <a:rPr lang="en-US" sz="2800" dirty="0">
                <a:solidFill>
                  <a:srgbClr val="002060"/>
                </a:solidFill>
              </a:rPr>
              <a:t> de </a:t>
            </a:r>
            <a:r>
              <a:rPr lang="en-US" sz="2800" dirty="0" err="1">
                <a:solidFill>
                  <a:srgbClr val="002060"/>
                </a:solidFill>
              </a:rPr>
              <a:t>las</a:t>
            </a:r>
            <a:r>
              <a:rPr lang="en-US" sz="2800" dirty="0">
                <a:solidFill>
                  <a:srgbClr val="002060"/>
                </a:solidFill>
              </a:rPr>
              <a:t> CNT en </a:t>
            </a:r>
            <a:r>
              <a:rPr lang="en-US" sz="2800" dirty="0" err="1">
                <a:solidFill>
                  <a:srgbClr val="002060"/>
                </a:solidFill>
              </a:rPr>
              <a:t>las</a:t>
            </a:r>
            <a:r>
              <a:rPr lang="en-US" sz="2800" dirty="0">
                <a:solidFill>
                  <a:srgbClr val="002060"/>
                </a:solidFill>
              </a:rPr>
              <a:t> </a:t>
            </a:r>
            <a:r>
              <a:rPr lang="en-US" sz="2800" dirty="0" err="1">
                <a:solidFill>
                  <a:srgbClr val="002060"/>
                </a:solidFill>
              </a:rPr>
              <a:t>políticas</a:t>
            </a:r>
            <a:r>
              <a:rPr lang="en-US" sz="2800" dirty="0">
                <a:solidFill>
                  <a:srgbClr val="002060"/>
                </a:solidFill>
              </a:rPr>
              <a:t> </a:t>
            </a:r>
            <a:r>
              <a:rPr lang="en-US" sz="2800" dirty="0" err="1">
                <a:solidFill>
                  <a:srgbClr val="002060"/>
                </a:solidFill>
              </a:rPr>
              <a:t>públicas</a:t>
            </a:r>
            <a:r>
              <a:rPr lang="en-US" sz="2800" dirty="0">
                <a:solidFill>
                  <a:srgbClr val="002060"/>
                </a:solidFill>
              </a:rPr>
              <a:t>:</a:t>
            </a:r>
            <a:endParaRPr lang="es-CL" sz="2800" dirty="0">
              <a:solidFill>
                <a:srgbClr val="002060"/>
              </a:solidFill>
            </a:endParaRPr>
          </a:p>
        </p:txBody>
      </p:sp>
      <p:sp>
        <p:nvSpPr>
          <p:cNvPr id="3" name="Content Placeholder 2">
            <a:extLst>
              <a:ext uri="{FF2B5EF4-FFF2-40B4-BE49-F238E27FC236}">
                <a16:creationId xmlns:a16="http://schemas.microsoft.com/office/drawing/2014/main" id="{E8E097ED-ED12-4526-B329-D181C50F0B0A}"/>
              </a:ext>
            </a:extLst>
          </p:cNvPr>
          <p:cNvSpPr>
            <a:spLocks noGrp="1"/>
          </p:cNvSpPr>
          <p:nvPr>
            <p:ph idx="1"/>
          </p:nvPr>
        </p:nvSpPr>
        <p:spPr>
          <a:xfrm>
            <a:off x="1066800" y="1600200"/>
            <a:ext cx="7772400" cy="4525963"/>
          </a:xfrm>
        </p:spPr>
        <p:txBody>
          <a:bodyPr>
            <a:normAutofit/>
          </a:bodyPr>
          <a:lstStyle/>
          <a:p>
            <a:pPr indent="-250825"/>
            <a:r>
              <a:rPr lang="es-CL" sz="2400" dirty="0"/>
              <a:t>Entender</a:t>
            </a:r>
            <a:r>
              <a:rPr lang="en-US" sz="2400" dirty="0"/>
              <a:t> </a:t>
            </a:r>
            <a:r>
              <a:rPr lang="en-US" sz="2400" b="1" dirty="0"/>
              <a:t>el </a:t>
            </a:r>
            <a:r>
              <a:rPr lang="en-US" sz="2400" b="1" dirty="0" err="1"/>
              <a:t>dividendo</a:t>
            </a:r>
            <a:r>
              <a:rPr lang="en-US" sz="2400" b="1" dirty="0"/>
              <a:t> </a:t>
            </a:r>
            <a:r>
              <a:rPr lang="en-US" sz="2400" b="1" dirty="0" err="1"/>
              <a:t>demográfico</a:t>
            </a:r>
            <a:r>
              <a:rPr lang="en-US" sz="2400" b="1" dirty="0"/>
              <a:t> </a:t>
            </a:r>
            <a:r>
              <a:rPr lang="en-US" sz="2400" dirty="0"/>
              <a:t>y </a:t>
            </a:r>
            <a:r>
              <a:rPr lang="en-US" sz="2400" dirty="0" err="1"/>
              <a:t>cómo</a:t>
            </a:r>
            <a:r>
              <a:rPr lang="en-US" sz="2400" dirty="0"/>
              <a:t> es </a:t>
            </a:r>
            <a:r>
              <a:rPr lang="en-US" sz="2400" dirty="0" err="1"/>
              <a:t>influenciado</a:t>
            </a:r>
            <a:r>
              <a:rPr lang="en-US" sz="2400" dirty="0"/>
              <a:t> por las </a:t>
            </a:r>
            <a:r>
              <a:rPr lang="en-US" sz="2400" dirty="0" err="1"/>
              <a:t>políticas</a:t>
            </a:r>
            <a:r>
              <a:rPr lang="en-US" sz="2400" dirty="0"/>
              <a:t> </a:t>
            </a:r>
            <a:r>
              <a:rPr lang="en-US" sz="2400" dirty="0" err="1"/>
              <a:t>públicas</a:t>
            </a:r>
            <a:endParaRPr lang="en-US" sz="2400" dirty="0"/>
          </a:p>
          <a:p>
            <a:pPr indent="-250825"/>
            <a:r>
              <a:rPr lang="en-US" sz="2400" dirty="0" err="1"/>
              <a:t>Calcular</a:t>
            </a:r>
            <a:r>
              <a:rPr lang="en-US" sz="2400" dirty="0"/>
              <a:t> </a:t>
            </a:r>
            <a:r>
              <a:rPr lang="en-US" sz="2400" b="1" dirty="0"/>
              <a:t>la </a:t>
            </a:r>
            <a:r>
              <a:rPr lang="en-US" sz="2400" b="1" dirty="0" err="1"/>
              <a:t>razón</a:t>
            </a:r>
            <a:r>
              <a:rPr lang="en-US" sz="2400" b="1" dirty="0"/>
              <a:t> de </a:t>
            </a:r>
            <a:r>
              <a:rPr lang="en-US" sz="2400" b="1" dirty="0" err="1"/>
              <a:t>soporte</a:t>
            </a:r>
            <a:r>
              <a:rPr lang="en-US" sz="2400" b="1" dirty="0"/>
              <a:t> </a:t>
            </a:r>
            <a:r>
              <a:rPr lang="en-US" sz="2400" dirty="0"/>
              <a:t>y </a:t>
            </a:r>
            <a:r>
              <a:rPr lang="en-US" sz="2400" dirty="0" err="1"/>
              <a:t>estimar</a:t>
            </a:r>
            <a:r>
              <a:rPr lang="en-US" sz="2400" dirty="0"/>
              <a:t> </a:t>
            </a:r>
            <a:r>
              <a:rPr lang="en-US" sz="2400" b="1" dirty="0"/>
              <a:t>la </a:t>
            </a:r>
            <a:r>
              <a:rPr lang="en-US" sz="2400" b="1" dirty="0" err="1"/>
              <a:t>presión</a:t>
            </a:r>
            <a:r>
              <a:rPr lang="en-US" sz="2400" b="1" dirty="0"/>
              <a:t> fiscal</a:t>
            </a:r>
          </a:p>
          <a:p>
            <a:pPr indent="-250825"/>
            <a:r>
              <a:rPr lang="en-US" sz="2400" dirty="0" err="1"/>
              <a:t>Explicar</a:t>
            </a:r>
            <a:r>
              <a:rPr lang="en-US" sz="2400" dirty="0"/>
              <a:t> y </a:t>
            </a:r>
            <a:r>
              <a:rPr lang="en-US" sz="2400" dirty="0" err="1"/>
              <a:t>proyectar</a:t>
            </a:r>
            <a:r>
              <a:rPr lang="en-US" sz="2400" dirty="0"/>
              <a:t> </a:t>
            </a:r>
            <a:r>
              <a:rPr lang="en-US" sz="2400" b="1" dirty="0" err="1"/>
              <a:t>gasto</a:t>
            </a:r>
            <a:r>
              <a:rPr lang="en-US" sz="2400" b="1" dirty="0"/>
              <a:t> social </a:t>
            </a:r>
            <a:r>
              <a:rPr lang="en-US" sz="2400" dirty="0" err="1"/>
              <a:t>en</a:t>
            </a:r>
            <a:r>
              <a:rPr lang="en-US" sz="2400" dirty="0"/>
              <a:t> </a:t>
            </a:r>
            <a:r>
              <a:rPr lang="en-US" sz="2400" dirty="0" err="1"/>
              <a:t>educación</a:t>
            </a:r>
            <a:r>
              <a:rPr lang="en-US" sz="2400" dirty="0"/>
              <a:t>, </a:t>
            </a:r>
            <a:r>
              <a:rPr lang="en-US" sz="2400" dirty="0" err="1"/>
              <a:t>pensiones</a:t>
            </a:r>
            <a:r>
              <a:rPr lang="en-US" sz="2400" dirty="0"/>
              <a:t>, </a:t>
            </a:r>
            <a:r>
              <a:rPr lang="en-US" sz="2400" dirty="0" err="1"/>
              <a:t>salud</a:t>
            </a:r>
            <a:r>
              <a:rPr lang="en-US" sz="2400" dirty="0"/>
              <a:t> </a:t>
            </a:r>
          </a:p>
          <a:p>
            <a:pPr indent="-250825"/>
            <a:r>
              <a:rPr lang="es-CL" sz="2400" dirty="0"/>
              <a:t>Analizar </a:t>
            </a:r>
            <a:r>
              <a:rPr lang="es-CL" sz="2400" b="1" dirty="0"/>
              <a:t>la estructura de impuestos y beneficios </a:t>
            </a:r>
            <a:r>
              <a:rPr lang="es-CL" sz="2400" dirty="0"/>
              <a:t>por edad para comprender el impacto económico de los flujos intergeneracionales</a:t>
            </a:r>
          </a:p>
          <a:p>
            <a:pPr indent="-250825"/>
            <a:r>
              <a:rPr lang="es-CL" sz="2400" dirty="0"/>
              <a:t>Producir </a:t>
            </a:r>
            <a:r>
              <a:rPr lang="es-CL" sz="2400" b="1" dirty="0"/>
              <a:t>proyecciones fiscales y de finanzas públicas</a:t>
            </a:r>
            <a:endParaRPr lang="en-US" sz="2400" dirty="0"/>
          </a:p>
        </p:txBody>
      </p:sp>
    </p:spTree>
    <p:extLst>
      <p:ext uri="{BB962C8B-B14F-4D97-AF65-F5344CB8AC3E}">
        <p14:creationId xmlns:p14="http://schemas.microsoft.com/office/powerpoint/2010/main" val="44483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D5FB6-F129-4D80-BF96-9B455D00A0B1}"/>
              </a:ext>
            </a:extLst>
          </p:cNvPr>
          <p:cNvSpPr>
            <a:spLocks noGrp="1"/>
          </p:cNvSpPr>
          <p:nvPr>
            <p:ph idx="1"/>
          </p:nvPr>
        </p:nvSpPr>
        <p:spPr>
          <a:xfrm>
            <a:off x="990600" y="1447800"/>
            <a:ext cx="8153400" cy="5105400"/>
          </a:xfrm>
        </p:spPr>
        <p:txBody>
          <a:bodyPr/>
          <a:lstStyle/>
          <a:p>
            <a:pPr indent="-250825"/>
            <a:r>
              <a:rPr lang="es-CL" sz="2200" dirty="0"/>
              <a:t>Diferenciar el consumo e ingreso por sexo y SES (estatus socioeconómico), si los datos están disponibles </a:t>
            </a:r>
          </a:p>
          <a:p>
            <a:pPr indent="-250825"/>
            <a:endParaRPr lang="en-US" sz="2200" dirty="0"/>
          </a:p>
          <a:p>
            <a:pPr indent="-250825"/>
            <a:r>
              <a:rPr lang="en-US" sz="2200" dirty="0" err="1"/>
              <a:t>Medir</a:t>
            </a:r>
            <a:r>
              <a:rPr lang="en-US" sz="2200" dirty="0"/>
              <a:t> los </a:t>
            </a:r>
            <a:r>
              <a:rPr lang="en-US" sz="2200" dirty="0" err="1"/>
              <a:t>impactos</a:t>
            </a:r>
            <a:r>
              <a:rPr lang="en-US" sz="2200" dirty="0"/>
              <a:t> de la </a:t>
            </a:r>
            <a:r>
              <a:rPr lang="en-US" sz="2200" dirty="0" err="1"/>
              <a:t>inversión</a:t>
            </a:r>
            <a:r>
              <a:rPr lang="en-US" sz="2200" dirty="0"/>
              <a:t> en capital </a:t>
            </a:r>
            <a:r>
              <a:rPr lang="en-US" sz="2200" dirty="0" err="1"/>
              <a:t>humano</a:t>
            </a:r>
            <a:r>
              <a:rPr lang="en-US" sz="2200" dirty="0"/>
              <a:t> </a:t>
            </a:r>
            <a:r>
              <a:rPr lang="en-US" sz="2200" dirty="0">
                <a:sym typeface="Wingdings" panose="05000000000000000000" pitchFamily="2" charset="2"/>
              </a:rPr>
              <a:t> Segundo </a:t>
            </a:r>
            <a:r>
              <a:rPr lang="en-US" sz="2200" dirty="0" err="1">
                <a:sym typeface="Wingdings" panose="05000000000000000000" pitchFamily="2" charset="2"/>
              </a:rPr>
              <a:t>dividendo</a:t>
            </a:r>
            <a:r>
              <a:rPr lang="en-US" sz="2200" dirty="0">
                <a:sym typeface="Wingdings" panose="05000000000000000000" pitchFamily="2" charset="2"/>
              </a:rPr>
              <a:t> </a:t>
            </a:r>
            <a:r>
              <a:rPr lang="en-US" sz="2200" dirty="0" err="1">
                <a:sym typeface="Wingdings" panose="05000000000000000000" pitchFamily="2" charset="2"/>
              </a:rPr>
              <a:t>demográfico</a:t>
            </a:r>
            <a:r>
              <a:rPr lang="en-US" sz="2200" dirty="0">
                <a:sym typeface="Wingdings" panose="05000000000000000000" pitchFamily="2" charset="2"/>
              </a:rPr>
              <a:t>?</a:t>
            </a:r>
          </a:p>
          <a:p>
            <a:pPr indent="-250825"/>
            <a:endParaRPr lang="en-US" sz="2200" dirty="0">
              <a:sym typeface="Wingdings" panose="05000000000000000000" pitchFamily="2" charset="2"/>
            </a:endParaRPr>
          </a:p>
          <a:p>
            <a:pPr indent="-250825"/>
            <a:r>
              <a:rPr lang="en-US" sz="2200" dirty="0" err="1">
                <a:sym typeface="Wingdings" panose="05000000000000000000" pitchFamily="2" charset="2"/>
              </a:rPr>
              <a:t>Considerar</a:t>
            </a:r>
            <a:r>
              <a:rPr lang="en-US" sz="2200" dirty="0">
                <a:sym typeface="Wingdings" panose="05000000000000000000" pitchFamily="2" charset="2"/>
              </a:rPr>
              <a:t> </a:t>
            </a:r>
            <a:r>
              <a:rPr lang="en-US" sz="2200" dirty="0" err="1">
                <a:sym typeface="Wingdings" panose="05000000000000000000" pitchFamily="2" charset="2"/>
              </a:rPr>
              <a:t>cómo</a:t>
            </a:r>
            <a:r>
              <a:rPr lang="en-US" sz="2200" dirty="0">
                <a:sym typeface="Wingdings" panose="05000000000000000000" pitchFamily="2" charset="2"/>
              </a:rPr>
              <a:t> los </a:t>
            </a:r>
            <a:r>
              <a:rPr lang="en-US" sz="2200" dirty="0" err="1">
                <a:sym typeface="Wingdings" panose="05000000000000000000" pitchFamily="2" charset="2"/>
              </a:rPr>
              <a:t>cambios</a:t>
            </a:r>
            <a:r>
              <a:rPr lang="en-US" sz="2200" dirty="0">
                <a:sym typeface="Wingdings" panose="05000000000000000000" pitchFamily="2" charset="2"/>
              </a:rPr>
              <a:t> </a:t>
            </a:r>
            <a:r>
              <a:rPr lang="en-US" sz="2200" dirty="0" err="1">
                <a:sym typeface="Wingdings" panose="05000000000000000000" pitchFamily="2" charset="2"/>
              </a:rPr>
              <a:t>demográficos</a:t>
            </a:r>
            <a:r>
              <a:rPr lang="en-US" sz="2200" dirty="0">
                <a:sym typeface="Wingdings" panose="05000000000000000000" pitchFamily="2" charset="2"/>
              </a:rPr>
              <a:t> </a:t>
            </a:r>
            <a:r>
              <a:rPr lang="en-US" sz="2200" dirty="0" err="1">
                <a:sym typeface="Wingdings" panose="05000000000000000000" pitchFamily="2" charset="2"/>
              </a:rPr>
              <a:t>afectan</a:t>
            </a:r>
            <a:r>
              <a:rPr lang="en-US" sz="2200" dirty="0">
                <a:sym typeface="Wingdings" panose="05000000000000000000" pitchFamily="2" charset="2"/>
              </a:rPr>
              <a:t> el </a:t>
            </a:r>
            <a:r>
              <a:rPr lang="en-US" sz="2200" dirty="0" err="1">
                <a:sym typeface="Wingdings" panose="05000000000000000000" pitchFamily="2" charset="2"/>
              </a:rPr>
              <a:t>ahorro</a:t>
            </a:r>
            <a:r>
              <a:rPr lang="en-US" sz="2200" dirty="0">
                <a:sym typeface="Wingdings" panose="05000000000000000000" pitchFamily="2" charset="2"/>
              </a:rPr>
              <a:t> y </a:t>
            </a:r>
            <a:r>
              <a:rPr lang="en-US" sz="2200" dirty="0" err="1">
                <a:sym typeface="Wingdings" panose="05000000000000000000" pitchFamily="2" charset="2"/>
              </a:rPr>
              <a:t>acumulación</a:t>
            </a:r>
            <a:r>
              <a:rPr lang="en-US" sz="2200" dirty="0">
                <a:sym typeface="Wingdings" panose="05000000000000000000" pitchFamily="2" charset="2"/>
              </a:rPr>
              <a:t> del capital  Segundo </a:t>
            </a:r>
            <a:r>
              <a:rPr lang="en-US" sz="2200" dirty="0" err="1">
                <a:sym typeface="Wingdings" panose="05000000000000000000" pitchFamily="2" charset="2"/>
              </a:rPr>
              <a:t>dividendo</a:t>
            </a:r>
            <a:r>
              <a:rPr lang="en-US" sz="2200" dirty="0">
                <a:sym typeface="Wingdings" panose="05000000000000000000" pitchFamily="2" charset="2"/>
              </a:rPr>
              <a:t> </a:t>
            </a:r>
            <a:r>
              <a:rPr lang="en-US" sz="2200" dirty="0" err="1">
                <a:sym typeface="Wingdings" panose="05000000000000000000" pitchFamily="2" charset="2"/>
              </a:rPr>
              <a:t>demográfico</a:t>
            </a:r>
            <a:r>
              <a:rPr lang="en-US" sz="2200" dirty="0">
                <a:sym typeface="Wingdings" panose="05000000000000000000" pitchFamily="2" charset="2"/>
              </a:rPr>
              <a:t>?</a:t>
            </a:r>
          </a:p>
          <a:p>
            <a:pPr indent="-250825"/>
            <a:endParaRPr lang="en-US" sz="2200" dirty="0"/>
          </a:p>
          <a:p>
            <a:pPr indent="-250825"/>
            <a:r>
              <a:rPr lang="en-US" sz="2200" dirty="0" err="1"/>
              <a:t>Ilustrar</a:t>
            </a:r>
            <a:r>
              <a:rPr lang="en-US" sz="2200" dirty="0"/>
              <a:t> </a:t>
            </a:r>
            <a:r>
              <a:rPr lang="en-US" sz="2200" dirty="0" err="1"/>
              <a:t>cómo</a:t>
            </a:r>
            <a:r>
              <a:rPr lang="en-US" sz="2200" dirty="0"/>
              <a:t> se </a:t>
            </a:r>
            <a:r>
              <a:rPr lang="en-US" sz="2200" dirty="0" err="1"/>
              <a:t>financia</a:t>
            </a:r>
            <a:r>
              <a:rPr lang="en-US" sz="2200" dirty="0"/>
              <a:t> el </a:t>
            </a:r>
            <a:r>
              <a:rPr lang="en-US" sz="2200" dirty="0" err="1"/>
              <a:t>consumo</a:t>
            </a:r>
            <a:r>
              <a:rPr lang="en-US" sz="2200" dirty="0"/>
              <a:t> por </a:t>
            </a:r>
            <a:r>
              <a:rPr lang="en-US" sz="2200" dirty="0" err="1"/>
              <a:t>edad</a:t>
            </a:r>
            <a:r>
              <a:rPr lang="en-US" sz="2200" dirty="0"/>
              <a:t> (</a:t>
            </a:r>
            <a:r>
              <a:rPr lang="en-US" sz="2200" dirty="0" err="1"/>
              <a:t>Ahorro</a:t>
            </a:r>
            <a:r>
              <a:rPr lang="en-US" sz="2200" dirty="0"/>
              <a:t>? </a:t>
            </a:r>
            <a:r>
              <a:rPr lang="en-US" sz="2200" dirty="0" err="1"/>
              <a:t>Transferencias</a:t>
            </a:r>
            <a:r>
              <a:rPr lang="en-US" sz="2200" dirty="0"/>
              <a:t> </a:t>
            </a:r>
            <a:r>
              <a:rPr lang="en-US" sz="2200" dirty="0" err="1"/>
              <a:t>públicas</a:t>
            </a:r>
            <a:r>
              <a:rPr lang="en-US" sz="2200" dirty="0"/>
              <a:t>? </a:t>
            </a:r>
            <a:r>
              <a:rPr lang="en-US" sz="2200" dirty="0" err="1"/>
              <a:t>Privadas</a:t>
            </a:r>
            <a:r>
              <a:rPr lang="en-US" sz="2200" dirty="0"/>
              <a:t>?) e </a:t>
            </a:r>
            <a:r>
              <a:rPr lang="en-US" sz="2200" dirty="0" err="1"/>
              <a:t>identificar</a:t>
            </a:r>
            <a:r>
              <a:rPr lang="en-US" sz="2200" dirty="0"/>
              <a:t> a los </a:t>
            </a:r>
            <a:r>
              <a:rPr lang="en-US" sz="2200" dirty="0" err="1"/>
              <a:t>grupos</a:t>
            </a:r>
            <a:r>
              <a:rPr lang="en-US" sz="2200" dirty="0"/>
              <a:t> </a:t>
            </a:r>
            <a:r>
              <a:rPr lang="en-US" sz="2200" dirty="0" err="1"/>
              <a:t>vulnerables</a:t>
            </a:r>
            <a:r>
              <a:rPr lang="en-US" sz="2200" dirty="0"/>
              <a:t>/</a:t>
            </a:r>
            <a:r>
              <a:rPr lang="en-US" sz="2200" dirty="0" err="1"/>
              <a:t>falta</a:t>
            </a:r>
            <a:r>
              <a:rPr lang="en-US" sz="2200" dirty="0"/>
              <a:t> de </a:t>
            </a:r>
            <a:r>
              <a:rPr lang="en-US" sz="2200" dirty="0" err="1"/>
              <a:t>mecanismos</a:t>
            </a:r>
            <a:r>
              <a:rPr lang="en-US" sz="2200" dirty="0"/>
              <a:t> de </a:t>
            </a:r>
            <a:r>
              <a:rPr lang="en-US" sz="2200" dirty="0" err="1"/>
              <a:t>soporte</a:t>
            </a:r>
            <a:r>
              <a:rPr lang="en-US" sz="2200" dirty="0"/>
              <a:t>/</a:t>
            </a:r>
            <a:r>
              <a:rPr lang="en-US" sz="2200" dirty="0" err="1"/>
              <a:t>insostenibilidad</a:t>
            </a:r>
            <a:r>
              <a:rPr lang="en-US" sz="2200" dirty="0"/>
              <a:t> de </a:t>
            </a:r>
            <a:r>
              <a:rPr lang="en-US" sz="2200" dirty="0" err="1"/>
              <a:t>sistemas</a:t>
            </a:r>
            <a:r>
              <a:rPr lang="en-US" sz="2200" dirty="0"/>
              <a:t>, etc.</a:t>
            </a:r>
            <a:endParaRPr lang="es-CL" sz="2200" dirty="0"/>
          </a:p>
          <a:p>
            <a:endParaRPr lang="es-CL" dirty="0"/>
          </a:p>
          <a:p>
            <a:endParaRPr lang="es-CL" dirty="0"/>
          </a:p>
          <a:p>
            <a:endParaRPr lang="es-CL" dirty="0"/>
          </a:p>
        </p:txBody>
      </p:sp>
      <p:sp>
        <p:nvSpPr>
          <p:cNvPr id="5" name="Title 1">
            <a:extLst>
              <a:ext uri="{FF2B5EF4-FFF2-40B4-BE49-F238E27FC236}">
                <a16:creationId xmlns:a16="http://schemas.microsoft.com/office/drawing/2014/main" id="{F3A4E9E5-1134-4AEA-BF55-409939933926}"/>
              </a:ext>
            </a:extLst>
          </p:cNvPr>
          <p:cNvSpPr txBox="1">
            <a:spLocks/>
          </p:cNvSpPr>
          <p:nvPr/>
        </p:nvSpPr>
        <p:spPr bwMode="auto">
          <a:xfrm>
            <a:off x="1113183" y="22860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2800" dirty="0" err="1">
                <a:solidFill>
                  <a:srgbClr val="002060"/>
                </a:solidFill>
              </a:rPr>
              <a:t>Principales</a:t>
            </a:r>
            <a:r>
              <a:rPr lang="en-US" sz="2800" dirty="0">
                <a:solidFill>
                  <a:srgbClr val="002060"/>
                </a:solidFill>
              </a:rPr>
              <a:t> </a:t>
            </a:r>
            <a:r>
              <a:rPr lang="en-US" sz="2800" dirty="0" err="1">
                <a:solidFill>
                  <a:srgbClr val="002060"/>
                </a:solidFill>
              </a:rPr>
              <a:t>usos</a:t>
            </a:r>
            <a:r>
              <a:rPr lang="en-US" sz="2800" dirty="0">
                <a:solidFill>
                  <a:srgbClr val="002060"/>
                </a:solidFill>
              </a:rPr>
              <a:t> de los </a:t>
            </a:r>
            <a:r>
              <a:rPr lang="en-US" sz="2800" dirty="0" err="1">
                <a:solidFill>
                  <a:srgbClr val="002060"/>
                </a:solidFill>
              </a:rPr>
              <a:t>resultados</a:t>
            </a:r>
            <a:r>
              <a:rPr lang="en-US" sz="2800" dirty="0">
                <a:solidFill>
                  <a:srgbClr val="002060"/>
                </a:solidFill>
              </a:rPr>
              <a:t> de </a:t>
            </a:r>
            <a:r>
              <a:rPr lang="en-US" sz="2800" dirty="0" err="1">
                <a:solidFill>
                  <a:srgbClr val="002060"/>
                </a:solidFill>
              </a:rPr>
              <a:t>las</a:t>
            </a:r>
            <a:r>
              <a:rPr lang="en-US" sz="2800" dirty="0">
                <a:solidFill>
                  <a:srgbClr val="002060"/>
                </a:solidFill>
              </a:rPr>
              <a:t> CNT en </a:t>
            </a:r>
            <a:r>
              <a:rPr lang="en-US" sz="2800" dirty="0" err="1">
                <a:solidFill>
                  <a:srgbClr val="002060"/>
                </a:solidFill>
              </a:rPr>
              <a:t>las</a:t>
            </a:r>
            <a:r>
              <a:rPr lang="en-US" sz="2800" dirty="0">
                <a:solidFill>
                  <a:srgbClr val="002060"/>
                </a:solidFill>
              </a:rPr>
              <a:t> </a:t>
            </a:r>
            <a:r>
              <a:rPr lang="en-US" sz="2800" dirty="0" err="1">
                <a:solidFill>
                  <a:srgbClr val="002060"/>
                </a:solidFill>
              </a:rPr>
              <a:t>políticas</a:t>
            </a:r>
            <a:r>
              <a:rPr lang="en-US" sz="2800" dirty="0">
                <a:solidFill>
                  <a:srgbClr val="002060"/>
                </a:solidFill>
              </a:rPr>
              <a:t> </a:t>
            </a:r>
            <a:r>
              <a:rPr lang="en-US" sz="2800" dirty="0" err="1">
                <a:solidFill>
                  <a:srgbClr val="002060"/>
                </a:solidFill>
              </a:rPr>
              <a:t>públicas</a:t>
            </a:r>
            <a:r>
              <a:rPr lang="en-US" sz="2800" dirty="0">
                <a:solidFill>
                  <a:srgbClr val="002060"/>
                </a:solidFill>
              </a:rPr>
              <a:t>:</a:t>
            </a:r>
            <a:endParaRPr lang="es-CL" sz="2800" dirty="0">
              <a:solidFill>
                <a:srgbClr val="002060"/>
              </a:solidFill>
            </a:endParaRPr>
          </a:p>
        </p:txBody>
      </p:sp>
    </p:spTree>
    <p:extLst>
      <p:ext uri="{BB962C8B-B14F-4D97-AF65-F5344CB8AC3E}">
        <p14:creationId xmlns:p14="http://schemas.microsoft.com/office/powerpoint/2010/main" val="3965827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AB666-92BA-4D27-8F60-A80725E6BE15}"/>
              </a:ext>
            </a:extLst>
          </p:cNvPr>
          <p:cNvSpPr>
            <a:spLocks noGrp="1"/>
          </p:cNvSpPr>
          <p:nvPr>
            <p:ph idx="1"/>
          </p:nvPr>
        </p:nvSpPr>
        <p:spPr>
          <a:xfrm>
            <a:off x="1219200" y="1600200"/>
            <a:ext cx="7467600" cy="4525963"/>
          </a:xfrm>
        </p:spPr>
        <p:txBody>
          <a:bodyPr/>
          <a:lstStyle/>
          <a:p>
            <a:pPr indent="-250825"/>
            <a:r>
              <a:rPr lang="en-US" sz="2200" dirty="0" err="1"/>
              <a:t>Visibilizar</a:t>
            </a:r>
            <a:r>
              <a:rPr lang="en-US" sz="2200" dirty="0"/>
              <a:t> las </a:t>
            </a:r>
            <a:r>
              <a:rPr lang="en-US" sz="2200" dirty="0" err="1"/>
              <a:t>brechas</a:t>
            </a:r>
            <a:r>
              <a:rPr lang="en-US" sz="2200" dirty="0"/>
              <a:t> de </a:t>
            </a:r>
            <a:r>
              <a:rPr lang="en-US" sz="2200" dirty="0" err="1"/>
              <a:t>género</a:t>
            </a:r>
            <a:r>
              <a:rPr lang="en-US" sz="2200" dirty="0"/>
              <a:t> </a:t>
            </a:r>
            <a:r>
              <a:rPr lang="en-US" sz="2200" dirty="0" err="1"/>
              <a:t>en</a:t>
            </a:r>
            <a:r>
              <a:rPr lang="en-US" sz="2200" dirty="0"/>
              <a:t> la </a:t>
            </a:r>
            <a:r>
              <a:rPr lang="en-US" sz="2200" dirty="0" err="1"/>
              <a:t>división</a:t>
            </a:r>
            <a:r>
              <a:rPr lang="en-US" sz="2200" dirty="0"/>
              <a:t> de </a:t>
            </a:r>
            <a:r>
              <a:rPr lang="en-US" sz="2200" dirty="0" err="1"/>
              <a:t>trabajo</a:t>
            </a:r>
            <a:endParaRPr lang="en-US" sz="2200" dirty="0"/>
          </a:p>
          <a:p>
            <a:pPr indent="-250825"/>
            <a:endParaRPr lang="en-US" sz="2200" dirty="0"/>
          </a:p>
          <a:p>
            <a:pPr indent="-250825"/>
            <a:r>
              <a:rPr lang="en-US" sz="2200" dirty="0" err="1"/>
              <a:t>Estimar</a:t>
            </a:r>
            <a:r>
              <a:rPr lang="en-US" sz="2200" dirty="0"/>
              <a:t> el valor del </a:t>
            </a:r>
            <a:r>
              <a:rPr lang="en-US" sz="2200" dirty="0" err="1"/>
              <a:t>trabajo</a:t>
            </a:r>
            <a:r>
              <a:rPr lang="en-US" sz="2200" dirty="0"/>
              <a:t> </a:t>
            </a:r>
            <a:r>
              <a:rPr lang="en-US" sz="2200" dirty="0" err="1"/>
              <a:t>productivo</a:t>
            </a:r>
            <a:r>
              <a:rPr lang="en-US" sz="2200" dirty="0"/>
              <a:t> no </a:t>
            </a:r>
            <a:r>
              <a:rPr lang="en-US" sz="2200" dirty="0" err="1"/>
              <a:t>remunerado</a:t>
            </a:r>
            <a:endParaRPr lang="en-US" sz="2200" dirty="0"/>
          </a:p>
          <a:p>
            <a:pPr indent="-250825"/>
            <a:endParaRPr lang="en-US" sz="2200" dirty="0"/>
          </a:p>
          <a:p>
            <a:pPr indent="-250825"/>
            <a:r>
              <a:rPr lang="en-US" sz="2200" dirty="0" err="1"/>
              <a:t>Calcular</a:t>
            </a:r>
            <a:r>
              <a:rPr lang="en-US" sz="2200" dirty="0"/>
              <a:t> el valor </a:t>
            </a:r>
            <a:r>
              <a:rPr lang="en-US" sz="2200" dirty="0" err="1"/>
              <a:t>agregado</a:t>
            </a:r>
            <a:r>
              <a:rPr lang="en-US" sz="2200" dirty="0"/>
              <a:t> de la mayor </a:t>
            </a:r>
            <a:r>
              <a:rPr lang="en-US" sz="2200" dirty="0" err="1"/>
              <a:t>inserción</a:t>
            </a:r>
            <a:r>
              <a:rPr lang="en-US" sz="2200" dirty="0"/>
              <a:t> </a:t>
            </a:r>
            <a:r>
              <a:rPr lang="en-US" sz="2200" dirty="0" err="1"/>
              <a:t>laboral</a:t>
            </a:r>
            <a:r>
              <a:rPr lang="en-US" sz="2200" dirty="0"/>
              <a:t> de las </a:t>
            </a:r>
            <a:r>
              <a:rPr lang="en-US" sz="2200" dirty="0" err="1"/>
              <a:t>mujeres</a:t>
            </a:r>
            <a:endParaRPr lang="en-US" sz="2200" dirty="0"/>
          </a:p>
          <a:p>
            <a:pPr indent="-250825"/>
            <a:endParaRPr lang="en-US" sz="2200" dirty="0"/>
          </a:p>
          <a:p>
            <a:pPr indent="-250825"/>
            <a:r>
              <a:rPr lang="en-US" sz="2200" dirty="0" err="1"/>
              <a:t>Valorar</a:t>
            </a:r>
            <a:r>
              <a:rPr lang="en-US" sz="2200" dirty="0"/>
              <a:t> la </a:t>
            </a:r>
            <a:r>
              <a:rPr lang="en-US" sz="2200" dirty="0" err="1"/>
              <a:t>demanda</a:t>
            </a:r>
            <a:r>
              <a:rPr lang="en-US" sz="2200" dirty="0"/>
              <a:t> de los </a:t>
            </a:r>
            <a:r>
              <a:rPr lang="en-US" sz="2200" dirty="0" err="1"/>
              <a:t>servicios</a:t>
            </a:r>
            <a:r>
              <a:rPr lang="en-US" sz="2200" dirty="0"/>
              <a:t> de </a:t>
            </a:r>
            <a:r>
              <a:rPr lang="en-US" sz="2200" dirty="0" err="1"/>
              <a:t>cuidado</a:t>
            </a:r>
            <a:r>
              <a:rPr lang="en-US" sz="2200" dirty="0"/>
              <a:t> y </a:t>
            </a:r>
            <a:r>
              <a:rPr lang="en-US" sz="2200" dirty="0" err="1"/>
              <a:t>trabajo</a:t>
            </a:r>
            <a:r>
              <a:rPr lang="en-US" sz="2200" dirty="0"/>
              <a:t> </a:t>
            </a:r>
            <a:r>
              <a:rPr lang="en-US" sz="2200" dirty="0" err="1"/>
              <a:t>doméstico</a:t>
            </a:r>
            <a:r>
              <a:rPr lang="en-US" sz="2200" dirty="0"/>
              <a:t>, y </a:t>
            </a:r>
            <a:r>
              <a:rPr lang="en-US" sz="2200" dirty="0" err="1"/>
              <a:t>proyectar</a:t>
            </a:r>
            <a:r>
              <a:rPr lang="en-US" sz="2200" dirty="0"/>
              <a:t> las </a:t>
            </a:r>
            <a:r>
              <a:rPr lang="en-US" sz="2200" dirty="0" err="1"/>
              <a:t>tendencias</a:t>
            </a:r>
            <a:r>
              <a:rPr lang="en-US" sz="2200" dirty="0"/>
              <a:t> </a:t>
            </a:r>
            <a:r>
              <a:rPr lang="en-US" sz="2200" dirty="0" err="1"/>
              <a:t>futuras</a:t>
            </a:r>
            <a:endParaRPr lang="en-US" sz="2200" dirty="0"/>
          </a:p>
          <a:p>
            <a:endParaRPr lang="en-US" dirty="0"/>
          </a:p>
          <a:p>
            <a:endParaRPr lang="en-US" dirty="0"/>
          </a:p>
          <a:p>
            <a:endParaRPr lang="en-US" dirty="0"/>
          </a:p>
          <a:p>
            <a:endParaRPr lang="en-US" dirty="0"/>
          </a:p>
          <a:p>
            <a:endParaRPr lang="en-US" dirty="0"/>
          </a:p>
          <a:p>
            <a:endParaRPr lang="en-US" dirty="0"/>
          </a:p>
        </p:txBody>
      </p:sp>
      <p:sp>
        <p:nvSpPr>
          <p:cNvPr id="5" name="Title 1">
            <a:extLst>
              <a:ext uri="{FF2B5EF4-FFF2-40B4-BE49-F238E27FC236}">
                <a16:creationId xmlns:a16="http://schemas.microsoft.com/office/drawing/2014/main" id="{F3A4E9E5-1134-4AEA-BF55-409939933926}"/>
              </a:ext>
            </a:extLst>
          </p:cNvPr>
          <p:cNvSpPr txBox="1">
            <a:spLocks/>
          </p:cNvSpPr>
          <p:nvPr/>
        </p:nvSpPr>
        <p:spPr bwMode="auto">
          <a:xfrm>
            <a:off x="1113183" y="22860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2800" dirty="0" err="1">
                <a:solidFill>
                  <a:srgbClr val="002060"/>
                </a:solidFill>
              </a:rPr>
              <a:t>Principales</a:t>
            </a:r>
            <a:r>
              <a:rPr lang="en-US" sz="2800" dirty="0">
                <a:solidFill>
                  <a:srgbClr val="002060"/>
                </a:solidFill>
              </a:rPr>
              <a:t> </a:t>
            </a:r>
            <a:r>
              <a:rPr lang="en-US" sz="2800" dirty="0" err="1">
                <a:solidFill>
                  <a:srgbClr val="002060"/>
                </a:solidFill>
              </a:rPr>
              <a:t>usos</a:t>
            </a:r>
            <a:r>
              <a:rPr lang="en-US" sz="2800" dirty="0">
                <a:solidFill>
                  <a:srgbClr val="002060"/>
                </a:solidFill>
              </a:rPr>
              <a:t> de los </a:t>
            </a:r>
            <a:r>
              <a:rPr lang="en-US" sz="2800" dirty="0" err="1">
                <a:solidFill>
                  <a:srgbClr val="002060"/>
                </a:solidFill>
              </a:rPr>
              <a:t>resultados</a:t>
            </a:r>
            <a:r>
              <a:rPr lang="en-US" sz="2800" dirty="0">
                <a:solidFill>
                  <a:srgbClr val="002060"/>
                </a:solidFill>
              </a:rPr>
              <a:t> de </a:t>
            </a:r>
            <a:r>
              <a:rPr lang="en-US" sz="2800" dirty="0" err="1">
                <a:solidFill>
                  <a:srgbClr val="002060"/>
                </a:solidFill>
              </a:rPr>
              <a:t>las</a:t>
            </a:r>
            <a:r>
              <a:rPr lang="en-US" sz="2800" dirty="0">
                <a:solidFill>
                  <a:srgbClr val="002060"/>
                </a:solidFill>
              </a:rPr>
              <a:t> CNT en </a:t>
            </a:r>
            <a:r>
              <a:rPr lang="en-US" sz="2800" dirty="0" err="1">
                <a:solidFill>
                  <a:srgbClr val="002060"/>
                </a:solidFill>
              </a:rPr>
              <a:t>las</a:t>
            </a:r>
            <a:r>
              <a:rPr lang="en-US" sz="2800" dirty="0">
                <a:solidFill>
                  <a:srgbClr val="002060"/>
                </a:solidFill>
              </a:rPr>
              <a:t> </a:t>
            </a:r>
            <a:r>
              <a:rPr lang="en-US" sz="2800" dirty="0" err="1">
                <a:solidFill>
                  <a:srgbClr val="002060"/>
                </a:solidFill>
              </a:rPr>
              <a:t>políticas</a:t>
            </a:r>
            <a:r>
              <a:rPr lang="en-US" sz="2800" dirty="0">
                <a:solidFill>
                  <a:srgbClr val="002060"/>
                </a:solidFill>
              </a:rPr>
              <a:t> </a:t>
            </a:r>
            <a:r>
              <a:rPr lang="en-US" sz="2800" dirty="0" err="1">
                <a:solidFill>
                  <a:srgbClr val="002060"/>
                </a:solidFill>
              </a:rPr>
              <a:t>públicas</a:t>
            </a:r>
            <a:r>
              <a:rPr lang="en-US" sz="2800" dirty="0">
                <a:solidFill>
                  <a:srgbClr val="002060"/>
                </a:solidFill>
              </a:rPr>
              <a:t>:</a:t>
            </a:r>
            <a:endParaRPr lang="es-CL" sz="2800" dirty="0">
              <a:solidFill>
                <a:srgbClr val="002060"/>
              </a:solidFill>
            </a:endParaRPr>
          </a:p>
        </p:txBody>
      </p:sp>
    </p:spTree>
    <p:extLst>
      <p:ext uri="{BB962C8B-B14F-4D97-AF65-F5344CB8AC3E}">
        <p14:creationId xmlns:p14="http://schemas.microsoft.com/office/powerpoint/2010/main" val="2006182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L" dirty="0">
                <a:solidFill>
                  <a:srgbClr val="002060"/>
                </a:solidFill>
                <a:latin typeface="Calibri" pitchFamily="34" charset="0"/>
              </a:rPr>
              <a:t>http:  www.cepal.org/celade</a:t>
            </a:r>
            <a:endParaRPr lang="en-US" dirty="0"/>
          </a:p>
        </p:txBody>
      </p:sp>
      <p:sp>
        <p:nvSpPr>
          <p:cNvPr id="3" name="Subtitle 2"/>
          <p:cNvSpPr>
            <a:spLocks noGrp="1"/>
          </p:cNvSpPr>
          <p:nvPr>
            <p:ph type="subTitle" idx="1"/>
          </p:nvPr>
        </p:nvSpPr>
        <p:spPr/>
        <p:txBody>
          <a:bodyPr/>
          <a:lstStyle/>
          <a:p>
            <a:r>
              <a:rPr lang="es-CL" sz="2400" dirty="0">
                <a:solidFill>
                  <a:schemeClr val="accent2"/>
                </a:solidFill>
              </a:rPr>
              <a:t>CELADE-División de Población de la CEPAL</a:t>
            </a:r>
            <a:endParaRPr lang="en-US" sz="2400" dirty="0">
              <a:solidFill>
                <a:schemeClr val="accent2"/>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PE" sz="2800" dirty="0">
                <a:solidFill>
                  <a:srgbClr val="002060"/>
                </a:solidFill>
              </a:rPr>
              <a:t>Convergencia hacia un régimen demográfico similar</a:t>
            </a:r>
          </a:p>
        </p:txBody>
      </p:sp>
      <p:sp>
        <p:nvSpPr>
          <p:cNvPr id="58373" name="Text Box 5"/>
          <p:cNvSpPr txBox="1">
            <a:spLocks noChangeArrowheads="1"/>
          </p:cNvSpPr>
          <p:nvPr/>
        </p:nvSpPr>
        <p:spPr bwMode="auto">
          <a:xfrm>
            <a:off x="1524000" y="1585913"/>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1980</a:t>
            </a:r>
            <a:endParaRPr lang="es-ES" sz="2800" baseline="30000" dirty="0">
              <a:solidFill>
                <a:srgbClr val="333399"/>
              </a:solidFill>
              <a:cs typeface="Arial" pitchFamily="34" charset="0"/>
            </a:endParaRPr>
          </a:p>
        </p:txBody>
      </p:sp>
      <p:pic>
        <p:nvPicPr>
          <p:cNvPr id="7" name="Content Placeholder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4600" y="2133600"/>
            <a:ext cx="5105400" cy="4191000"/>
          </a:xfrm>
          <a:prstGeom prst="rect">
            <a:avLst/>
          </a:prstGeom>
        </p:spPr>
      </p:pic>
    </p:spTree>
    <p:extLst>
      <p:ext uri="{BB962C8B-B14F-4D97-AF65-F5344CB8AC3E}">
        <p14:creationId xmlns:p14="http://schemas.microsoft.com/office/powerpoint/2010/main" val="221016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PE" sz="2800" dirty="0">
                <a:solidFill>
                  <a:srgbClr val="002060"/>
                </a:solidFill>
              </a:rPr>
              <a:t>Convergencia hacia un régimen demográfico similar</a:t>
            </a:r>
            <a:endParaRPr lang="es-ES" sz="2800" dirty="0">
              <a:solidFill>
                <a:srgbClr val="002060"/>
              </a:solidFill>
            </a:endParaRPr>
          </a:p>
        </p:txBody>
      </p:sp>
      <p:sp>
        <p:nvSpPr>
          <p:cNvPr id="58373" name="Text Box 5"/>
          <p:cNvSpPr txBox="1">
            <a:spLocks noChangeArrowheads="1"/>
          </p:cNvSpPr>
          <p:nvPr/>
        </p:nvSpPr>
        <p:spPr bwMode="auto">
          <a:xfrm>
            <a:off x="1524000" y="1585913"/>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2010</a:t>
            </a:r>
            <a:endParaRPr lang="es-ES" sz="2800" baseline="30000" dirty="0">
              <a:solidFill>
                <a:srgbClr val="333399"/>
              </a:solidFill>
              <a:cs typeface="Arial" pitchFamily="34" charset="0"/>
            </a:endParaRPr>
          </a:p>
        </p:txBody>
      </p:sp>
      <p:pic>
        <p:nvPicPr>
          <p:cNvPr id="6" name="Content Placeholder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4600" y="2133600"/>
            <a:ext cx="5105400" cy="4191000"/>
          </a:xfrm>
          <a:prstGeom prst="rect">
            <a:avLst/>
          </a:prstGeom>
        </p:spPr>
      </p:pic>
    </p:spTree>
    <p:extLst>
      <p:ext uri="{BB962C8B-B14F-4D97-AF65-F5344CB8AC3E}">
        <p14:creationId xmlns:p14="http://schemas.microsoft.com/office/powerpoint/2010/main" val="267024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PE" sz="2800" dirty="0">
                <a:solidFill>
                  <a:srgbClr val="002060"/>
                </a:solidFill>
              </a:rPr>
              <a:t>Convergencia hacia un régimen demográfico similar</a:t>
            </a:r>
            <a:endParaRPr lang="es-ES" sz="2800" dirty="0">
              <a:solidFill>
                <a:srgbClr val="002060"/>
              </a:solidFill>
            </a:endParaRPr>
          </a:p>
        </p:txBody>
      </p:sp>
      <p:sp>
        <p:nvSpPr>
          <p:cNvPr id="58373" name="Text Box 5"/>
          <p:cNvSpPr txBox="1">
            <a:spLocks noChangeArrowheads="1"/>
          </p:cNvSpPr>
          <p:nvPr/>
        </p:nvSpPr>
        <p:spPr bwMode="auto">
          <a:xfrm>
            <a:off x="1524000" y="1585913"/>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2040</a:t>
            </a:r>
            <a:endParaRPr lang="es-ES" sz="2800" baseline="30000" dirty="0">
              <a:solidFill>
                <a:srgbClr val="333399"/>
              </a:solidFill>
              <a:cs typeface="Arial" pitchFamily="34" charset="0"/>
            </a:endParaRPr>
          </a:p>
        </p:txBody>
      </p:sp>
      <p:pic>
        <p:nvPicPr>
          <p:cNvPr id="7" name="Content Placeholder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4601" y="2133600"/>
            <a:ext cx="5105399" cy="4191000"/>
          </a:xfrm>
          <a:prstGeom prst="rect">
            <a:avLst/>
          </a:prstGeom>
        </p:spPr>
      </p:pic>
    </p:spTree>
    <p:extLst>
      <p:ext uri="{BB962C8B-B14F-4D97-AF65-F5344CB8AC3E}">
        <p14:creationId xmlns:p14="http://schemas.microsoft.com/office/powerpoint/2010/main" val="233541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0"/>
            <a:ext cx="7239000" cy="1143000"/>
          </a:xfrm>
          <a:prstGeom prst="rect">
            <a:avLst/>
          </a:prstGeom>
          <a:noFill/>
          <a:ln w="9525">
            <a:noFill/>
            <a:miter lim="800000"/>
            <a:headEnd/>
            <a:tailEnd/>
          </a:ln>
          <a:effectLst/>
        </p:spPr>
        <p:txBody>
          <a:bodyPr anchor="ctr"/>
          <a:lstStyle/>
          <a:p>
            <a:pPr algn="ctr"/>
            <a:r>
              <a:rPr lang="es-PE" sz="2800" dirty="0">
                <a:solidFill>
                  <a:srgbClr val="002060"/>
                </a:solidFill>
              </a:rPr>
              <a:t>Convergencia hacia un régimen demográfico similar</a:t>
            </a:r>
            <a:endParaRPr lang="es-ES" sz="2800" dirty="0">
              <a:solidFill>
                <a:srgbClr val="002060"/>
              </a:solidFill>
            </a:endParaRPr>
          </a:p>
        </p:txBody>
      </p:sp>
      <p:sp>
        <p:nvSpPr>
          <p:cNvPr id="58373" name="Text Box 5"/>
          <p:cNvSpPr txBox="1">
            <a:spLocks noChangeArrowheads="1"/>
          </p:cNvSpPr>
          <p:nvPr/>
        </p:nvSpPr>
        <p:spPr bwMode="auto">
          <a:xfrm>
            <a:off x="1524000" y="1585913"/>
            <a:ext cx="7162800" cy="523220"/>
          </a:xfrm>
          <a:prstGeom prst="rect">
            <a:avLst/>
          </a:prstGeom>
          <a:noFill/>
          <a:ln w="9525">
            <a:noFill/>
            <a:miter lim="800000"/>
            <a:headEnd/>
            <a:tailEnd/>
          </a:ln>
          <a:effectLst/>
        </p:spPr>
        <p:txBody>
          <a:bodyPr>
            <a:spAutoFit/>
          </a:bodyPr>
          <a:lstStyle/>
          <a:p>
            <a:pPr algn="ctr"/>
            <a:r>
              <a:rPr lang="es-ES" sz="2800" b="1" dirty="0">
                <a:solidFill>
                  <a:srgbClr val="333399"/>
                </a:solidFill>
                <a:cs typeface="Arial" pitchFamily="34" charset="0"/>
              </a:rPr>
              <a:t>2070</a:t>
            </a:r>
            <a:endParaRPr lang="es-ES" sz="2800" baseline="30000" dirty="0">
              <a:solidFill>
                <a:srgbClr val="333399"/>
              </a:solidFill>
              <a:cs typeface="Arial"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514600" y="2133600"/>
            <a:ext cx="5105400" cy="4191000"/>
          </a:xfrm>
          <a:prstGeom prst="rect">
            <a:avLst/>
          </a:prstGeom>
        </p:spPr>
      </p:pic>
    </p:spTree>
    <p:extLst>
      <p:ext uri="{BB962C8B-B14F-4D97-AF65-F5344CB8AC3E}">
        <p14:creationId xmlns:p14="http://schemas.microsoft.com/office/powerpoint/2010/main" val="415420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524000" y="228600"/>
            <a:ext cx="7239000" cy="914400"/>
          </a:xfrm>
          <a:prstGeom prst="rect">
            <a:avLst/>
          </a:prstGeom>
          <a:noFill/>
          <a:ln w="9525">
            <a:noFill/>
            <a:miter lim="800000"/>
            <a:headEnd/>
            <a:tailEnd/>
          </a:ln>
          <a:effectLst/>
        </p:spPr>
        <p:txBody>
          <a:bodyPr anchor="ctr"/>
          <a:lstStyle/>
          <a:p>
            <a:pPr algn="ctr"/>
            <a:r>
              <a:rPr lang="es-CL" sz="2800" dirty="0">
                <a:solidFill>
                  <a:srgbClr val="002060"/>
                </a:solidFill>
              </a:rPr>
              <a:t>De la explosión demográfica a la estabilización</a:t>
            </a:r>
            <a:r>
              <a:rPr lang="en-US" sz="2400" dirty="0">
                <a:solidFill>
                  <a:srgbClr val="333399">
                    <a:lumMod val="50000"/>
                  </a:srgbClr>
                </a:solidFill>
              </a:rPr>
              <a:t> </a:t>
            </a:r>
            <a:endParaRPr lang="es-ES" sz="2400" dirty="0">
              <a:solidFill>
                <a:srgbClr val="333399">
                  <a:lumMod val="50000"/>
                </a:srgbClr>
              </a:solidFill>
            </a:endParaRPr>
          </a:p>
        </p:txBody>
      </p:sp>
      <p:sp>
        <p:nvSpPr>
          <p:cNvPr id="7" name="Text Box 5"/>
          <p:cNvSpPr txBox="1">
            <a:spLocks noChangeArrowheads="1"/>
          </p:cNvSpPr>
          <p:nvPr/>
        </p:nvSpPr>
        <p:spPr bwMode="auto">
          <a:xfrm>
            <a:off x="1524000" y="1585913"/>
            <a:ext cx="7162800" cy="307777"/>
          </a:xfrm>
          <a:prstGeom prst="rect">
            <a:avLst/>
          </a:prstGeom>
          <a:noFill/>
          <a:ln w="9525">
            <a:noFill/>
            <a:miter lim="800000"/>
            <a:headEnd/>
            <a:tailEnd/>
          </a:ln>
          <a:effectLst/>
        </p:spPr>
        <p:txBody>
          <a:bodyPr>
            <a:spAutoFit/>
          </a:bodyPr>
          <a:lstStyle/>
          <a:p>
            <a:pPr algn="ctr"/>
            <a:r>
              <a:rPr lang="es-ES" sz="1400" b="1" dirty="0">
                <a:solidFill>
                  <a:srgbClr val="333399"/>
                </a:solidFill>
                <a:cs typeface="Arial" pitchFamily="34" charset="0"/>
              </a:rPr>
              <a:t>ALC: CRECIMIENTO DE LA POBLACIÓN, 1950-2100</a:t>
            </a:r>
            <a:endParaRPr lang="es-ES" sz="1200" baseline="30000" dirty="0">
              <a:solidFill>
                <a:srgbClr val="333399"/>
              </a:solidFill>
              <a:cs typeface="Arial" pitchFamily="34" charset="0"/>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837116685"/>
              </p:ext>
            </p:extLst>
          </p:nvPr>
        </p:nvGraphicFramePr>
        <p:xfrm>
          <a:off x="2688772" y="2164080"/>
          <a:ext cx="4855029" cy="4632960"/>
        </p:xfrm>
        <a:graphic>
          <a:graphicData uri="http://schemas.openxmlformats.org/drawingml/2006/table">
            <a:tbl>
              <a:tblPr firstRow="1" bandRow="1">
                <a:tableStyleId>{93296810-A885-4BE3-A3E7-6D5BEEA58F35}</a:tableStyleId>
              </a:tblPr>
              <a:tblGrid>
                <a:gridCol w="1213757">
                  <a:extLst>
                    <a:ext uri="{9D8B030D-6E8A-4147-A177-3AD203B41FA5}">
                      <a16:colId xmlns:a16="http://schemas.microsoft.com/office/drawing/2014/main" val="20000"/>
                    </a:ext>
                  </a:extLst>
                </a:gridCol>
                <a:gridCol w="1123849">
                  <a:extLst>
                    <a:ext uri="{9D8B030D-6E8A-4147-A177-3AD203B41FA5}">
                      <a16:colId xmlns:a16="http://schemas.microsoft.com/office/drawing/2014/main" val="20001"/>
                    </a:ext>
                  </a:extLst>
                </a:gridCol>
                <a:gridCol w="1337381">
                  <a:extLst>
                    <a:ext uri="{9D8B030D-6E8A-4147-A177-3AD203B41FA5}">
                      <a16:colId xmlns:a16="http://schemas.microsoft.com/office/drawing/2014/main" val="20002"/>
                    </a:ext>
                  </a:extLst>
                </a:gridCol>
                <a:gridCol w="1180042">
                  <a:extLst>
                    <a:ext uri="{9D8B030D-6E8A-4147-A177-3AD203B41FA5}">
                      <a16:colId xmlns:a16="http://schemas.microsoft.com/office/drawing/2014/main" val="20003"/>
                    </a:ext>
                  </a:extLst>
                </a:gridCol>
              </a:tblGrid>
              <a:tr h="648393">
                <a:tc>
                  <a:txBody>
                    <a:bodyPr/>
                    <a:lstStyle/>
                    <a:p>
                      <a:pPr algn="ctr"/>
                      <a:r>
                        <a:rPr lang="es-CL" sz="1600" b="0" kern="1200" dirty="0">
                          <a:latin typeface="+mn-lt"/>
                        </a:rPr>
                        <a:t>Año</a:t>
                      </a:r>
                      <a:endParaRPr lang="en-US" sz="1600" b="0" dirty="0">
                        <a:solidFill>
                          <a:schemeClr val="bg1"/>
                        </a:solidFill>
                        <a:latin typeface="+mn-lt"/>
                      </a:endParaRPr>
                    </a:p>
                  </a:txBody>
                  <a:tcPr anchor="ctr">
                    <a:solidFill>
                      <a:srgbClr val="002060"/>
                    </a:solidFill>
                  </a:tcPr>
                </a:tc>
                <a:tc>
                  <a:txBody>
                    <a:bodyPr/>
                    <a:lstStyle/>
                    <a:p>
                      <a:r>
                        <a:rPr lang="es-CL" sz="1600" b="0" dirty="0">
                          <a:latin typeface="+mn-lt"/>
                        </a:rPr>
                        <a:t>Población</a:t>
                      </a:r>
                    </a:p>
                    <a:p>
                      <a:r>
                        <a:rPr lang="es-CL" sz="1600" b="0" dirty="0">
                          <a:latin typeface="+mn-lt"/>
                        </a:rPr>
                        <a:t>(millones)</a:t>
                      </a:r>
                      <a:endParaRPr lang="en-US" sz="1600" b="0" dirty="0">
                        <a:solidFill>
                          <a:schemeClr val="bg1"/>
                        </a:solidFill>
                        <a:latin typeface="+mn-lt"/>
                      </a:endParaRPr>
                    </a:p>
                  </a:txBody>
                  <a:tcPr>
                    <a:solidFill>
                      <a:srgbClr val="002060"/>
                    </a:solidFill>
                  </a:tcPr>
                </a:tc>
                <a:tc>
                  <a:txBody>
                    <a:bodyPr/>
                    <a:lstStyle/>
                    <a:p>
                      <a:r>
                        <a:rPr lang="es-CL" sz="1600" b="0" dirty="0">
                          <a:latin typeface="+mn-lt"/>
                        </a:rPr>
                        <a:t>Tasa Crecimiento</a:t>
                      </a:r>
                    </a:p>
                    <a:p>
                      <a:r>
                        <a:rPr lang="es-CL" sz="1600" b="0" dirty="0">
                          <a:latin typeface="+mn-lt"/>
                        </a:rPr>
                        <a:t>(%)</a:t>
                      </a:r>
                      <a:endParaRPr lang="en-US" sz="1600" b="0" dirty="0">
                        <a:solidFill>
                          <a:schemeClr val="bg1"/>
                        </a:solidFill>
                        <a:latin typeface="+mn-lt"/>
                      </a:endParaRPr>
                    </a:p>
                  </a:txBody>
                  <a:tcPr>
                    <a:solidFill>
                      <a:srgbClr val="002060"/>
                    </a:solidFill>
                  </a:tcPr>
                </a:tc>
                <a:tc>
                  <a:txBody>
                    <a:bodyPr/>
                    <a:lstStyle/>
                    <a:p>
                      <a:r>
                        <a:rPr lang="es-CL" sz="1600" b="0" dirty="0">
                          <a:latin typeface="+mn-lt"/>
                        </a:rPr>
                        <a:t>Aumento Porcentual</a:t>
                      </a:r>
                      <a:endParaRPr lang="en-US" sz="1600" b="0" dirty="0">
                        <a:solidFill>
                          <a:schemeClr val="bg1"/>
                        </a:solidFill>
                        <a:latin typeface="+mn-lt"/>
                      </a:endParaRPr>
                    </a:p>
                  </a:txBody>
                  <a:tcPr>
                    <a:solidFill>
                      <a:srgbClr val="002060"/>
                    </a:solidFill>
                  </a:tcPr>
                </a:tc>
                <a:extLst>
                  <a:ext uri="{0D108BD9-81ED-4DB2-BD59-A6C34878D82A}">
                    <a16:rowId xmlns:a16="http://schemas.microsoft.com/office/drawing/2014/main" val="10000"/>
                  </a:ext>
                </a:extLst>
              </a:tr>
              <a:tr h="486295">
                <a:tc>
                  <a:txBody>
                    <a:bodyPr/>
                    <a:lstStyle/>
                    <a:p>
                      <a:pPr marL="0" algn="ctr" defTabSz="457200" rtl="0" eaLnBrk="1" fontAlgn="t" latinLnBrk="0" hangingPunct="1"/>
                      <a:r>
                        <a:rPr lang="en-US" sz="1600" u="none" strike="noStrike" kern="1200" dirty="0">
                          <a:solidFill>
                            <a:schemeClr val="bg1"/>
                          </a:solidFill>
                          <a:latin typeface="+mn-lt"/>
                        </a:rPr>
                        <a:t>1950</a:t>
                      </a:r>
                      <a:endParaRPr lang="en-US" sz="1600" b="0"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u="none" strike="noStrike" dirty="0">
                          <a:latin typeface="+mn-lt"/>
                        </a:rPr>
                        <a:t>163</a:t>
                      </a:r>
                    </a:p>
                    <a:p>
                      <a:pPr algn="r" fontAlgn="t"/>
                      <a:r>
                        <a:rPr lang="en-US" sz="1600" b="0" i="0" u="none" strike="noStrike" dirty="0">
                          <a:solidFill>
                            <a:srgbClr val="FF0000"/>
                          </a:solidFill>
                          <a:latin typeface="+mn-lt"/>
                        </a:rPr>
                        <a:t>(1)</a:t>
                      </a:r>
                    </a:p>
                  </a:txBody>
                  <a:tcPr marL="137160" marR="137160" marT="137160" marB="137160" anchor="ctr"/>
                </a:tc>
                <a:tc>
                  <a:txBody>
                    <a:bodyPr/>
                    <a:lstStyle/>
                    <a:p>
                      <a:pPr algn="r" fontAlgn="t"/>
                      <a:r>
                        <a:rPr lang="en-US" sz="1600" u="none" strike="noStrike" dirty="0">
                          <a:latin typeface="+mn-lt"/>
                        </a:rPr>
                        <a:t>2,7</a:t>
                      </a:r>
                    </a:p>
                    <a:p>
                      <a:pPr algn="r" fontAlgn="t"/>
                      <a:r>
                        <a:rPr lang="en-US" sz="1600" b="0" i="0" u="none" strike="noStrike" dirty="0">
                          <a:solidFill>
                            <a:srgbClr val="FF0000"/>
                          </a:solidFill>
                          <a:latin typeface="+mn-lt"/>
                        </a:rPr>
                        <a:t>(3,1)</a:t>
                      </a:r>
                    </a:p>
                  </a:txBody>
                  <a:tcPr marL="137160" marR="137160" marT="137160" marB="137160" anchor="ctr"/>
                </a:tc>
                <a:tc>
                  <a:txBody>
                    <a:bodyPr/>
                    <a:lstStyle/>
                    <a:p>
                      <a:pPr algn="l" fontAlgn="b"/>
                      <a:endParaRPr lang="en-US" sz="1600" b="0" i="0" u="none" strike="noStrike" dirty="0">
                        <a:solidFill>
                          <a:srgbClr val="000000"/>
                        </a:solidFill>
                        <a:latin typeface="+mn-lt"/>
                      </a:endParaRPr>
                    </a:p>
                  </a:txBody>
                  <a:tcPr marL="137160" marR="137160" marT="137160" marB="137160" anchor="ctr"/>
                </a:tc>
                <a:extLst>
                  <a:ext uri="{0D108BD9-81ED-4DB2-BD59-A6C34878D82A}">
                    <a16:rowId xmlns:a16="http://schemas.microsoft.com/office/drawing/2014/main" val="10001"/>
                  </a:ext>
                </a:extLst>
              </a:tr>
              <a:tr h="486295">
                <a:tc>
                  <a:txBody>
                    <a:bodyPr/>
                    <a:lstStyle/>
                    <a:p>
                      <a:pPr marL="0" algn="ctr" defTabSz="457200" rtl="0" eaLnBrk="1" fontAlgn="t" latinLnBrk="0" hangingPunct="1"/>
                      <a:r>
                        <a:rPr lang="en-US" sz="1600" u="none" strike="noStrike" kern="1200" dirty="0">
                          <a:solidFill>
                            <a:schemeClr val="bg1"/>
                          </a:solidFill>
                          <a:latin typeface="+mn-lt"/>
                        </a:rPr>
                        <a:t>1980</a:t>
                      </a:r>
                      <a:endParaRPr lang="en-US" sz="1600" b="0"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u="none" strike="noStrike" dirty="0">
                          <a:latin typeface="+mn-lt"/>
                        </a:rPr>
                        <a:t>355</a:t>
                      </a:r>
                    </a:p>
                    <a:p>
                      <a:pPr algn="r" fontAlgn="t"/>
                      <a:r>
                        <a:rPr lang="en-US" sz="1600" b="0" i="0" u="none" strike="noStrike" dirty="0">
                          <a:solidFill>
                            <a:srgbClr val="FF0000"/>
                          </a:solidFill>
                          <a:latin typeface="+mn-lt"/>
                        </a:rPr>
                        <a:t>(2,4)</a:t>
                      </a:r>
                    </a:p>
                  </a:txBody>
                  <a:tcPr marL="137160" marR="137160" marT="137160" marB="137160" anchor="ctr"/>
                </a:tc>
                <a:tc>
                  <a:txBody>
                    <a:bodyPr/>
                    <a:lstStyle/>
                    <a:p>
                      <a:pPr algn="r" fontAlgn="t"/>
                      <a:r>
                        <a:rPr lang="en-US" sz="1600" u="none" strike="noStrike" dirty="0">
                          <a:latin typeface="+mn-lt"/>
                        </a:rPr>
                        <a:t>2,1</a:t>
                      </a:r>
                    </a:p>
                    <a:p>
                      <a:pPr algn="r" fontAlgn="t"/>
                      <a:r>
                        <a:rPr lang="en-US" sz="1600" b="0" i="0" u="none" strike="noStrike" dirty="0">
                          <a:solidFill>
                            <a:srgbClr val="FF0000"/>
                          </a:solidFill>
                          <a:latin typeface="+mn-lt"/>
                        </a:rPr>
                        <a:t>(2,7)</a:t>
                      </a:r>
                    </a:p>
                  </a:txBody>
                  <a:tcPr marL="137160" marR="137160" marT="137160" marB="137160" anchor="ctr"/>
                </a:tc>
                <a:tc>
                  <a:txBody>
                    <a:bodyPr/>
                    <a:lstStyle/>
                    <a:p>
                      <a:pPr algn="r" fontAlgn="b"/>
                      <a:r>
                        <a:rPr lang="en-US" sz="1600" u="none" strike="noStrike" dirty="0">
                          <a:latin typeface="+mn-lt"/>
                        </a:rPr>
                        <a:t>118</a:t>
                      </a:r>
                    </a:p>
                    <a:p>
                      <a:pPr algn="r" fontAlgn="b"/>
                      <a:r>
                        <a:rPr lang="en-US" sz="1600" b="0" i="0" u="none" strike="noStrike" dirty="0">
                          <a:solidFill>
                            <a:srgbClr val="FF0000"/>
                          </a:solidFill>
                          <a:latin typeface="+mn-lt"/>
                        </a:rPr>
                        <a:t>(149)</a:t>
                      </a:r>
                    </a:p>
                  </a:txBody>
                  <a:tcPr marL="137160" marR="137160" marT="137160" marB="137160" anchor="ctr"/>
                </a:tc>
                <a:extLst>
                  <a:ext uri="{0D108BD9-81ED-4DB2-BD59-A6C34878D82A}">
                    <a16:rowId xmlns:a16="http://schemas.microsoft.com/office/drawing/2014/main" val="10002"/>
                  </a:ext>
                </a:extLst>
              </a:tr>
              <a:tr h="486295">
                <a:tc>
                  <a:txBody>
                    <a:bodyPr/>
                    <a:lstStyle/>
                    <a:p>
                      <a:pPr marL="0" algn="ctr" defTabSz="457200" rtl="0" eaLnBrk="1" fontAlgn="t" latinLnBrk="0" hangingPunct="1"/>
                      <a:r>
                        <a:rPr lang="en-US" sz="1600" u="none" strike="noStrike" kern="1200" dirty="0">
                          <a:solidFill>
                            <a:schemeClr val="bg1"/>
                          </a:solidFill>
                          <a:latin typeface="+mn-lt"/>
                        </a:rPr>
                        <a:t>2018</a:t>
                      </a:r>
                      <a:endParaRPr lang="en-US" sz="1600" b="0"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u="none" strike="noStrike" dirty="0">
                          <a:latin typeface="+mn-lt"/>
                        </a:rPr>
                        <a:t>639</a:t>
                      </a:r>
                    </a:p>
                    <a:p>
                      <a:pPr algn="r" fontAlgn="t"/>
                      <a:r>
                        <a:rPr lang="en-US" sz="1600" b="0" i="0" u="none" strike="noStrike" dirty="0">
                          <a:solidFill>
                            <a:srgbClr val="FF0000"/>
                          </a:solidFill>
                          <a:latin typeface="+mn-lt"/>
                        </a:rPr>
                        <a:t>(5)</a:t>
                      </a:r>
                    </a:p>
                  </a:txBody>
                  <a:tcPr marL="137160" marR="137160" marT="137160" marB="137160" anchor="ctr"/>
                </a:tc>
                <a:tc>
                  <a:txBody>
                    <a:bodyPr/>
                    <a:lstStyle/>
                    <a:p>
                      <a:pPr algn="r" fontAlgn="t"/>
                      <a:r>
                        <a:rPr lang="en-US" sz="1600" u="none" strike="noStrike" dirty="0">
                          <a:latin typeface="+mn-lt"/>
                        </a:rPr>
                        <a:t>1,0</a:t>
                      </a:r>
                    </a:p>
                    <a:p>
                      <a:pPr algn="r" fontAlgn="t"/>
                      <a:r>
                        <a:rPr lang="en-US" sz="1600" b="0" i="0" u="none" strike="noStrike" dirty="0">
                          <a:solidFill>
                            <a:srgbClr val="FF0000"/>
                          </a:solidFill>
                          <a:latin typeface="+mn-lt"/>
                        </a:rPr>
                        <a:t>(0,9)</a:t>
                      </a:r>
                    </a:p>
                  </a:txBody>
                  <a:tcPr marL="137160" marR="137160" marT="137160" marB="137160" anchor="ctr"/>
                </a:tc>
                <a:tc>
                  <a:txBody>
                    <a:bodyPr/>
                    <a:lstStyle/>
                    <a:p>
                      <a:pPr algn="r" fontAlgn="b"/>
                      <a:r>
                        <a:rPr lang="en-US" sz="1600" u="none" strike="noStrike" dirty="0">
                          <a:latin typeface="+mn-lt"/>
                        </a:rPr>
                        <a:t>80</a:t>
                      </a:r>
                    </a:p>
                    <a:p>
                      <a:pPr algn="r" fontAlgn="b"/>
                      <a:r>
                        <a:rPr lang="en-US" sz="1600" b="0" i="0" u="none" strike="noStrike" dirty="0">
                          <a:solidFill>
                            <a:srgbClr val="FF0000"/>
                          </a:solidFill>
                          <a:latin typeface="+mn-lt"/>
                        </a:rPr>
                        <a:t>(108)</a:t>
                      </a:r>
                    </a:p>
                  </a:txBody>
                  <a:tcPr marL="137160" marR="137160" marT="137160" marB="137160" anchor="ctr"/>
                </a:tc>
                <a:extLst>
                  <a:ext uri="{0D108BD9-81ED-4DB2-BD59-A6C34878D82A}">
                    <a16:rowId xmlns:a16="http://schemas.microsoft.com/office/drawing/2014/main" val="10003"/>
                  </a:ext>
                </a:extLst>
              </a:tr>
              <a:tr h="486295">
                <a:tc>
                  <a:txBody>
                    <a:bodyPr/>
                    <a:lstStyle/>
                    <a:p>
                      <a:pPr marL="0" algn="ctr" defTabSz="457200" rtl="0" eaLnBrk="1" fontAlgn="t" latinLnBrk="0" hangingPunct="1"/>
                      <a:r>
                        <a:rPr lang="en-US" sz="1600" u="none" strike="noStrike" kern="1200" dirty="0">
                          <a:solidFill>
                            <a:schemeClr val="bg1"/>
                          </a:solidFill>
                          <a:latin typeface="+mn-lt"/>
                        </a:rPr>
                        <a:t>2050</a:t>
                      </a:r>
                      <a:endParaRPr lang="en-US" sz="1600" b="0"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u="none" strike="noStrike" dirty="0">
                          <a:latin typeface="+mn-lt"/>
                        </a:rPr>
                        <a:t>778</a:t>
                      </a:r>
                    </a:p>
                    <a:p>
                      <a:pPr algn="r" fontAlgn="t"/>
                      <a:r>
                        <a:rPr lang="en-US" sz="1600" b="0" i="0" u="none" strike="noStrike" dirty="0">
                          <a:solidFill>
                            <a:srgbClr val="FF0000"/>
                          </a:solidFill>
                          <a:latin typeface="+mn-lt"/>
                        </a:rPr>
                        <a:t>(5,7)</a:t>
                      </a:r>
                    </a:p>
                  </a:txBody>
                  <a:tcPr marL="137160" marR="137160" marT="137160" marB="137160" anchor="ctr"/>
                </a:tc>
                <a:tc>
                  <a:txBody>
                    <a:bodyPr/>
                    <a:lstStyle/>
                    <a:p>
                      <a:pPr algn="r" fontAlgn="t"/>
                      <a:r>
                        <a:rPr lang="en-US" sz="1600" u="none" strike="noStrike" dirty="0">
                          <a:latin typeface="+mn-lt"/>
                        </a:rPr>
                        <a:t>0,2</a:t>
                      </a:r>
                    </a:p>
                    <a:p>
                      <a:pPr algn="r" fontAlgn="t"/>
                      <a:r>
                        <a:rPr lang="en-US" sz="1600" b="0" i="0" u="none" strike="noStrike" dirty="0">
                          <a:solidFill>
                            <a:srgbClr val="FF0000"/>
                          </a:solidFill>
                          <a:latin typeface="+mn-lt"/>
                        </a:rPr>
                        <a:t>(0,0)</a:t>
                      </a:r>
                    </a:p>
                  </a:txBody>
                  <a:tcPr marL="137160" marR="137160" marT="137160" marB="137160" anchor="ctr"/>
                </a:tc>
                <a:tc>
                  <a:txBody>
                    <a:bodyPr/>
                    <a:lstStyle/>
                    <a:p>
                      <a:pPr algn="r" fontAlgn="b"/>
                      <a:r>
                        <a:rPr lang="en-US" sz="1600" u="none" strike="noStrike" dirty="0">
                          <a:latin typeface="+mn-lt"/>
                        </a:rPr>
                        <a:t>22</a:t>
                      </a:r>
                    </a:p>
                    <a:p>
                      <a:pPr algn="r" fontAlgn="b"/>
                      <a:r>
                        <a:rPr lang="en-US" sz="1600" b="0" i="0" u="none" strike="noStrike" dirty="0">
                          <a:solidFill>
                            <a:srgbClr val="FF0000"/>
                          </a:solidFill>
                          <a:latin typeface="+mn-lt"/>
                        </a:rPr>
                        <a:t>(15)</a:t>
                      </a:r>
                    </a:p>
                  </a:txBody>
                  <a:tcPr marL="137160" marR="137160" marT="137160" marB="137160" anchor="ctr"/>
                </a:tc>
                <a:extLst>
                  <a:ext uri="{0D108BD9-81ED-4DB2-BD59-A6C34878D82A}">
                    <a16:rowId xmlns:a16="http://schemas.microsoft.com/office/drawing/2014/main" val="10004"/>
                  </a:ext>
                </a:extLst>
              </a:tr>
              <a:tr h="486295">
                <a:tc>
                  <a:txBody>
                    <a:bodyPr/>
                    <a:lstStyle/>
                    <a:p>
                      <a:pPr marL="0" algn="ctr" defTabSz="457200" rtl="0" eaLnBrk="1" fontAlgn="t" latinLnBrk="0" hangingPunct="1"/>
                      <a:r>
                        <a:rPr lang="en-US" sz="1600" u="none" strike="noStrike" kern="1200" dirty="0">
                          <a:solidFill>
                            <a:schemeClr val="bg1"/>
                          </a:solidFill>
                          <a:latin typeface="+mn-lt"/>
                        </a:rPr>
                        <a:t>2100</a:t>
                      </a:r>
                      <a:endParaRPr lang="en-US" sz="1600" b="0" i="0" u="none" strike="noStrike" kern="1200" dirty="0">
                        <a:solidFill>
                          <a:schemeClr val="bg1"/>
                        </a:solidFill>
                        <a:latin typeface="+mn-lt"/>
                        <a:ea typeface="+mn-ea"/>
                        <a:cs typeface="+mn-cs"/>
                      </a:endParaRPr>
                    </a:p>
                  </a:txBody>
                  <a:tcPr marL="9525" marR="9525" marT="9525" marB="0" anchor="ctr">
                    <a:solidFill>
                      <a:srgbClr val="002060"/>
                    </a:solidFill>
                  </a:tcPr>
                </a:tc>
                <a:tc>
                  <a:txBody>
                    <a:bodyPr/>
                    <a:lstStyle/>
                    <a:p>
                      <a:pPr algn="r" fontAlgn="t"/>
                      <a:r>
                        <a:rPr lang="en-US" sz="1600" u="none" strike="noStrike" dirty="0">
                          <a:latin typeface="+mn-lt"/>
                        </a:rPr>
                        <a:t>759</a:t>
                      </a:r>
                    </a:p>
                    <a:p>
                      <a:pPr algn="r" fontAlgn="t"/>
                      <a:r>
                        <a:rPr lang="en-US" sz="1600" b="0" i="0" u="none" strike="noStrike" dirty="0">
                          <a:solidFill>
                            <a:srgbClr val="FF0000"/>
                          </a:solidFill>
                          <a:latin typeface="+mn-lt"/>
                        </a:rPr>
                        <a:t>(4,9)</a:t>
                      </a:r>
                    </a:p>
                  </a:txBody>
                  <a:tcPr marL="137160" marR="137160" marT="137160" marB="137160" anchor="ctr"/>
                </a:tc>
                <a:tc>
                  <a:txBody>
                    <a:bodyPr/>
                    <a:lstStyle/>
                    <a:p>
                      <a:pPr algn="r" fontAlgn="t"/>
                      <a:r>
                        <a:rPr lang="en-US" sz="1600" u="none" strike="noStrike" dirty="0">
                          <a:latin typeface="+mn-lt"/>
                        </a:rPr>
                        <a:t>-0,2</a:t>
                      </a:r>
                    </a:p>
                    <a:p>
                      <a:pPr algn="r" fontAlgn="t"/>
                      <a:r>
                        <a:rPr lang="en-US" sz="1600" b="0" i="0" u="none" strike="noStrike" dirty="0">
                          <a:solidFill>
                            <a:srgbClr val="FF0000"/>
                          </a:solidFill>
                          <a:latin typeface="+mn-lt"/>
                        </a:rPr>
                        <a:t>(-0,4)</a:t>
                      </a:r>
                    </a:p>
                  </a:txBody>
                  <a:tcPr marL="137160" marR="137160" marT="137160" marB="137160" anchor="ctr"/>
                </a:tc>
                <a:tc>
                  <a:txBody>
                    <a:bodyPr/>
                    <a:lstStyle/>
                    <a:p>
                      <a:pPr algn="r" fontAlgn="b"/>
                      <a:r>
                        <a:rPr lang="en-US" sz="1600" u="none" strike="noStrike" dirty="0">
                          <a:latin typeface="+mn-lt"/>
                        </a:rPr>
                        <a:t>-2</a:t>
                      </a:r>
                    </a:p>
                    <a:p>
                      <a:pPr algn="r" fontAlgn="b"/>
                      <a:r>
                        <a:rPr lang="en-US" sz="1600" b="0" i="0" u="none" strike="noStrike" dirty="0">
                          <a:solidFill>
                            <a:srgbClr val="FF0000"/>
                          </a:solidFill>
                          <a:latin typeface="+mn-lt"/>
                        </a:rPr>
                        <a:t>(-14,5)</a:t>
                      </a:r>
                    </a:p>
                  </a:txBody>
                  <a:tcPr marL="137160" marR="137160" marT="137160" marB="13716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559686"/>
      </p:ext>
    </p:extLst>
  </p:cSld>
  <p:clrMapOvr>
    <a:masterClrMapping/>
  </p:clrMapOvr>
</p:sld>
</file>

<file path=ppt/theme/theme1.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Custom Design">
  <a:themeElements>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3001</TotalTime>
  <Words>1987</Words>
  <Application>Microsoft Office PowerPoint</Application>
  <PresentationFormat>On-screen Show (4:3)</PresentationFormat>
  <Paragraphs>378</Paragraphs>
  <Slides>44</Slides>
  <Notes>6</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44</vt:i4>
      </vt:variant>
    </vt:vector>
  </HeadingPairs>
  <TitlesOfParts>
    <vt:vector size="58" baseType="lpstr">
      <vt:lpstr>ＭＳ Ｐゴシック</vt:lpstr>
      <vt:lpstr>Arial</vt:lpstr>
      <vt:lpstr>Calibri</vt:lpstr>
      <vt:lpstr>Times New Roman</vt:lpstr>
      <vt:lpstr>Verdana</vt:lpstr>
      <vt:lpstr>Wingdings</vt:lpstr>
      <vt:lpstr>7_Custom Design</vt:lpstr>
      <vt:lpstr>8_Custom Design</vt:lpstr>
      <vt:lpstr>13_Custom Design</vt:lpstr>
      <vt:lpstr>9_Custom Design</vt:lpstr>
      <vt:lpstr>10_Custom Design</vt:lpstr>
      <vt:lpstr>11_Custom Design</vt:lpstr>
      <vt:lpstr>12_Custom Design</vt:lpstr>
      <vt:lpstr>14_Custom Design</vt:lpstr>
      <vt:lpstr>PowerPoint Presentation</vt:lpstr>
      <vt:lpstr>Consideraciones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Profundos cambios en la estructura por edad</vt:lpstr>
      <vt:lpstr>PowerPoint Presentation</vt:lpstr>
      <vt:lpstr>PowerPoint Presentation</vt:lpstr>
      <vt:lpstr>PowerPoint Presentation</vt:lpstr>
      <vt:lpstr>PowerPoint Presentation</vt:lpstr>
      <vt:lpstr>Los grupos de edades más avanzadas son los que aumentan más rápidamente</vt:lpstr>
      <vt:lpstr>Fuertes implicaciones económicas</vt:lpstr>
      <vt:lpstr>PowerPoint Presentation</vt:lpstr>
      <vt:lpstr>PowerPoint Presentation</vt:lpstr>
      <vt:lpstr>PowerPoint Presentation</vt:lpstr>
      <vt:lpstr>Inquietudes respecto a las consecuencias a largo plazo de las sociedades envejecidas</vt:lpstr>
      <vt:lpstr>Enfoque de las Cuentas Nacionales de Transferencia (CNT) </vt:lpstr>
      <vt:lpstr>Economía generacional</vt:lpstr>
      <vt:lpstr>Economía generacional</vt:lpstr>
      <vt:lpstr>El Ciclo de vida económico Consumo e ingreso laboral per cápita por edad (promedio de 8 países de la red CNT)</vt:lpstr>
      <vt:lpstr>Dos periodos de dependencia económica: Los niños y jóvenes hasta 26 años y adultos mayores de 56 años consumen más de lo que producen con su propio trabajo</vt:lpstr>
      <vt:lpstr>Un periodo de independencia económica: Los adultos entre 26 y 56 consumen menos de lo que producen con su propio trabajo</vt:lpstr>
      <vt:lpstr>Transferencias intergeneracionales: flujos de recursos entre edades</vt:lpstr>
      <vt:lpstr>Tres instituciones sociales moderan  estos flujos de recursos entre edades</vt:lpstr>
      <vt:lpstr>Tres instituciones sociales moderan  estos flujos de recursos entre edades</vt:lpstr>
      <vt:lpstr>Tres instituciones sociales moderan  estos flujos de recursos entre edades</vt:lpstr>
      <vt:lpstr>Tres instituciones sociales moderan  estos flujos de recursos entre edades</vt:lpstr>
      <vt:lpstr>Diferencias en el consumo per cápita por edad  entre economías de ingreso alto y de ingreso medio</vt:lpstr>
      <vt:lpstr>¿Cómo se financia el consumo en México?</vt:lpstr>
      <vt:lpstr>¿Cómo se financia el consumo en Japón?</vt:lpstr>
      <vt:lpstr>¿Cómo se financia el consumo en Suecia?</vt:lpstr>
      <vt:lpstr>Para medir la economía generacional se utilizan las Cuentas Nacionales de Transferencias (CNT)</vt:lpstr>
      <vt:lpstr>Fortalezas de las CNT</vt:lpstr>
      <vt:lpstr>El enfoque de las CNT</vt:lpstr>
      <vt:lpstr>En resumen….</vt:lpstr>
      <vt:lpstr>Principales usos de los resultados de las CNT en las políticas públicas:</vt:lpstr>
      <vt:lpstr>PowerPoint Presentation</vt:lpstr>
      <vt:lpstr>PowerPoint Presentation</vt:lpstr>
      <vt:lpstr>http:  www.cepal.org/celade</vt:lpstr>
    </vt:vector>
  </TitlesOfParts>
  <Company>CEPAL, Naciones Unidas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bfigueroa</dc:creator>
  <cp:lastModifiedBy>Marta Duda-nyczak</cp:lastModifiedBy>
  <cp:revision>277</cp:revision>
  <dcterms:created xsi:type="dcterms:W3CDTF">2009-06-03T21:20:53Z</dcterms:created>
  <dcterms:modified xsi:type="dcterms:W3CDTF">2019-04-04T17:42:23Z</dcterms:modified>
</cp:coreProperties>
</file>